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8" roundtripDataSignature="AMtx7mi1LTtWw4u1TUG5Xt4SMN5S2PtAU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18"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 name="Google Shape;8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 name="Google Shape;172;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 name="Google Shape;188;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5" name="Google Shape;195;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 name="Google Shape;9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 name="Google Shape;10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 name="Google Shape;109;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 name="Google Shape;118;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 name="Google Shape;127;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6" name="Google Shape;13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0" name="Google Shape;150;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7" name="Google Shape;157;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 name="Shape 18"/>
        <p:cNvGrpSpPr/>
        <p:nvPr/>
      </p:nvGrpSpPr>
      <p:grpSpPr>
        <a:xfrm>
          <a:off x="0" y="0"/>
          <a:ext cx="0" cy="0"/>
          <a:chOff x="0" y="0"/>
          <a:chExt cx="0" cy="0"/>
        </a:xfrm>
      </p:grpSpPr>
      <p:sp>
        <p:nvSpPr>
          <p:cNvPr id="19" name="Google Shape;19;p1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1" name="Google Shape;21;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5" name="Shape 75"/>
        <p:cNvGrpSpPr/>
        <p:nvPr/>
      </p:nvGrpSpPr>
      <p:grpSpPr>
        <a:xfrm>
          <a:off x="0" y="0"/>
          <a:ext cx="0" cy="0"/>
          <a:chOff x="0" y="0"/>
          <a:chExt cx="0" cy="0"/>
        </a:xfrm>
      </p:grpSpPr>
      <p:sp>
        <p:nvSpPr>
          <p:cNvPr id="76" name="Google Shape;76;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1" name="Shape 81"/>
        <p:cNvGrpSpPr/>
        <p:nvPr/>
      </p:nvGrpSpPr>
      <p:grpSpPr>
        <a:xfrm>
          <a:off x="0" y="0"/>
          <a:ext cx="0" cy="0"/>
          <a:chOff x="0" y="0"/>
          <a:chExt cx="0" cy="0"/>
        </a:xfrm>
      </p:grpSpPr>
      <p:sp>
        <p:nvSpPr>
          <p:cNvPr id="82" name="Google Shape;82;p2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0" name="Shape 30"/>
        <p:cNvGrpSpPr/>
        <p:nvPr/>
      </p:nvGrpSpPr>
      <p:grpSpPr>
        <a:xfrm>
          <a:off x="0" y="0"/>
          <a:ext cx="0" cy="0"/>
          <a:chOff x="0" y="0"/>
          <a:chExt cx="0" cy="0"/>
        </a:xfrm>
      </p:grpSpPr>
      <p:sp>
        <p:nvSpPr>
          <p:cNvPr id="31" name="Google Shape;31;p1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3" name="Google Shape;33;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6" name="Shape 36"/>
        <p:cNvGrpSpPr/>
        <p:nvPr/>
      </p:nvGrpSpPr>
      <p:grpSpPr>
        <a:xfrm>
          <a:off x="0" y="0"/>
          <a:ext cx="0" cy="0"/>
          <a:chOff x="0" y="0"/>
          <a:chExt cx="0" cy="0"/>
        </a:xfrm>
      </p:grpSpPr>
      <p:sp>
        <p:nvSpPr>
          <p:cNvPr id="37" name="Google Shape;37;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2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3" name="Shape 43"/>
        <p:cNvGrpSpPr/>
        <p:nvPr/>
      </p:nvGrpSpPr>
      <p:grpSpPr>
        <a:xfrm>
          <a:off x="0" y="0"/>
          <a:ext cx="0" cy="0"/>
          <a:chOff x="0" y="0"/>
          <a:chExt cx="0" cy="0"/>
        </a:xfrm>
      </p:grpSpPr>
      <p:sp>
        <p:nvSpPr>
          <p:cNvPr id="44" name="Google Shape;44;p2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2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2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2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2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2" name="Shape 52"/>
        <p:cNvGrpSpPr/>
        <p:nvPr/>
      </p:nvGrpSpPr>
      <p:grpSpPr>
        <a:xfrm>
          <a:off x="0" y="0"/>
          <a:ext cx="0" cy="0"/>
          <a:chOff x="0" y="0"/>
          <a:chExt cx="0" cy="0"/>
        </a:xfrm>
      </p:grpSpPr>
      <p:sp>
        <p:nvSpPr>
          <p:cNvPr id="53" name="Google Shape;53;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1" name="Shape 61"/>
        <p:cNvGrpSpPr/>
        <p:nvPr/>
      </p:nvGrpSpPr>
      <p:grpSpPr>
        <a:xfrm>
          <a:off x="0" y="0"/>
          <a:ext cx="0" cy="0"/>
          <a:chOff x="0" y="0"/>
          <a:chExt cx="0" cy="0"/>
        </a:xfrm>
      </p:grpSpPr>
      <p:sp>
        <p:nvSpPr>
          <p:cNvPr id="62" name="Google Shape;62;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4" name="Google Shape;64;p2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8" name="Shape 68"/>
        <p:cNvGrpSpPr/>
        <p:nvPr/>
      </p:nvGrpSpPr>
      <p:grpSpPr>
        <a:xfrm>
          <a:off x="0" y="0"/>
          <a:ext cx="0" cy="0"/>
          <a:chOff x="0" y="0"/>
          <a:chExt cx="0" cy="0"/>
        </a:xfrm>
      </p:grpSpPr>
      <p:sp>
        <p:nvSpPr>
          <p:cNvPr id="69" name="Google Shape;69;p2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5"/>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1" name="Google Shape;71;p2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2" name="Google Shape;72;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5" name="Google Shape;15;p16"/>
          <p:cNvPicPr preferRelativeResize="0"/>
          <p:nvPr/>
        </p:nvPicPr>
        <p:blipFill rotWithShape="1">
          <a:blip r:embed="rId1">
            <a:alphaModFix/>
          </a:blip>
          <a:srcRect b="0" l="0" r="0" t="0"/>
          <a:stretch/>
        </p:blipFill>
        <p:spPr>
          <a:xfrm>
            <a:off x="380934" y="6216282"/>
            <a:ext cx="2007701" cy="457199"/>
          </a:xfrm>
          <a:prstGeom prst="rect">
            <a:avLst/>
          </a:prstGeom>
          <a:noFill/>
          <a:ln>
            <a:noFill/>
          </a:ln>
        </p:spPr>
      </p:pic>
      <p:cxnSp>
        <p:nvCxnSpPr>
          <p:cNvPr id="16" name="Google Shape;16;p16"/>
          <p:cNvCxnSpPr/>
          <p:nvPr/>
        </p:nvCxnSpPr>
        <p:spPr>
          <a:xfrm>
            <a:off x="457200" y="6126163"/>
            <a:ext cx="10896600" cy="0"/>
          </a:xfrm>
          <a:prstGeom prst="straightConnector1">
            <a:avLst/>
          </a:prstGeom>
          <a:noFill/>
          <a:ln cap="flat" cmpd="sng" w="9525">
            <a:solidFill>
              <a:srgbClr val="A5A5A5"/>
            </a:solidFill>
            <a:prstDash val="solid"/>
            <a:round/>
            <a:headEnd len="sm" w="sm" type="none"/>
            <a:tailEnd len="sm" w="sm" type="none"/>
          </a:ln>
        </p:spPr>
      </p:cxnSp>
      <p:sp>
        <p:nvSpPr>
          <p:cNvPr id="17" name="Google Shape;17;p16"/>
          <p:cNvSpPr/>
          <p:nvPr/>
        </p:nvSpPr>
        <p:spPr>
          <a:xfrm>
            <a:off x="11097136" y="6314076"/>
            <a:ext cx="351378" cy="26161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1" i="0" lang="en-US" sz="1100" u="none" cap="none" strike="noStrike">
                <a:solidFill>
                  <a:srgbClr val="7F7F7F"/>
                </a:solidFill>
                <a:latin typeface="Calibri"/>
                <a:ea typeface="Calibri"/>
                <a:cs typeface="Calibri"/>
                <a:sym typeface="Calibri"/>
              </a:rPr>
              <a:t>‹#›</a:t>
            </a:fld>
            <a:endParaRPr b="1" i="0" sz="1100" u="none" cap="none" strike="noStrike">
              <a:solidFill>
                <a:srgbClr val="7F7F7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1"/>
          <p:cNvPicPr preferRelativeResize="0"/>
          <p:nvPr/>
        </p:nvPicPr>
        <p:blipFill rotWithShape="1">
          <a:blip r:embed="rId3">
            <a:alphaModFix/>
          </a:blip>
          <a:srcRect b="0" l="0" r="0" t="0"/>
          <a:stretch/>
        </p:blipFill>
        <p:spPr>
          <a:xfrm>
            <a:off x="398980" y="-326907"/>
            <a:ext cx="11801582" cy="7205455"/>
          </a:xfrm>
          <a:prstGeom prst="rect">
            <a:avLst/>
          </a:prstGeom>
          <a:noFill/>
          <a:ln>
            <a:noFill/>
          </a:ln>
        </p:spPr>
      </p:pic>
      <p:sp>
        <p:nvSpPr>
          <p:cNvPr id="92" name="Google Shape;92;p1"/>
          <p:cNvSpPr txBox="1"/>
          <p:nvPr/>
        </p:nvSpPr>
        <p:spPr>
          <a:xfrm>
            <a:off x="5531134" y="4803460"/>
            <a:ext cx="6858000" cy="1655762"/>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100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Course creator: Ruth Baker-Leask </a:t>
            </a:r>
            <a:endParaRPr b="0" i="0" sz="1400" u="none" cap="none" strike="noStrike">
              <a:solidFill>
                <a:srgbClr val="000000"/>
              </a:solidFill>
              <a:latin typeface="Arial"/>
              <a:ea typeface="Arial"/>
              <a:cs typeface="Arial"/>
              <a:sym typeface="Arial"/>
            </a:endParaRPr>
          </a:p>
        </p:txBody>
      </p:sp>
      <p:pic>
        <p:nvPicPr>
          <p:cNvPr id="93" name="Google Shape;93;p1"/>
          <p:cNvPicPr preferRelativeResize="0"/>
          <p:nvPr/>
        </p:nvPicPr>
        <p:blipFill rotWithShape="1">
          <a:blip r:embed="rId4">
            <a:alphaModFix/>
          </a:blip>
          <a:srcRect b="0" l="0" r="0" t="0"/>
          <a:stretch/>
        </p:blipFill>
        <p:spPr>
          <a:xfrm>
            <a:off x="5380234" y="1139319"/>
            <a:ext cx="1797978" cy="82116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33"/>
          <p:cNvPicPr preferRelativeResize="0"/>
          <p:nvPr/>
        </p:nvPicPr>
        <p:blipFill rotWithShape="1">
          <a:blip r:embed="rId3">
            <a:alphaModFix/>
          </a:blip>
          <a:srcRect b="0" l="0" r="0" t="0"/>
          <a:stretch/>
        </p:blipFill>
        <p:spPr>
          <a:xfrm>
            <a:off x="7361463" y="1664183"/>
            <a:ext cx="3960917" cy="3960917"/>
          </a:xfrm>
          <a:prstGeom prst="rect">
            <a:avLst/>
          </a:prstGeom>
          <a:noFill/>
          <a:ln>
            <a:noFill/>
          </a:ln>
        </p:spPr>
      </p:pic>
      <p:sp>
        <p:nvSpPr>
          <p:cNvPr id="175" name="Google Shape;175;p33"/>
          <p:cNvSpPr txBox="1"/>
          <p:nvPr>
            <p:ph type="title"/>
          </p:nvPr>
        </p:nvSpPr>
        <p:spPr>
          <a:xfrm>
            <a:off x="704088" y="49104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Informal discussion and debate</a:t>
            </a:r>
            <a:endParaRPr b="1"/>
          </a:p>
        </p:txBody>
      </p:sp>
      <p:sp>
        <p:nvSpPr>
          <p:cNvPr id="176" name="Google Shape;176;p33"/>
          <p:cNvSpPr txBox="1"/>
          <p:nvPr/>
        </p:nvSpPr>
        <p:spPr>
          <a:xfrm>
            <a:off x="777239" y="1816607"/>
            <a:ext cx="6353025" cy="4101307"/>
          </a:xfrm>
          <a:prstGeom prst="rect">
            <a:avLst/>
          </a:prstGeom>
          <a:noFill/>
          <a:ln>
            <a:noFill/>
          </a:ln>
        </p:spPr>
        <p:txBody>
          <a:bodyPr anchorCtr="0" anchor="t" bIns="45700" lIns="91425" spcFirstLastPara="1" rIns="91425" wrap="square" tIns="45700">
            <a:noAutofit/>
          </a:bodyPr>
          <a:lstStyle/>
          <a:p>
            <a:pPr indent="0" lvl="0" marL="114300" marR="0" rtl="0" algn="l">
              <a:lnSpc>
                <a:spcPct val="90000"/>
              </a:lnSpc>
              <a:spcBef>
                <a:spcPts val="0"/>
              </a:spcBef>
              <a:spcAft>
                <a:spcPts val="0"/>
              </a:spcAft>
              <a:buClr>
                <a:schemeClr val="dk1"/>
              </a:buClr>
              <a:buSzPts val="2600"/>
              <a:buFont typeface="Arial"/>
              <a:buNone/>
            </a:pPr>
            <a:r>
              <a:rPr b="0" i="0" lang="en-US" sz="2000" u="none" cap="none" strike="noStrike">
                <a:solidFill>
                  <a:srgbClr val="7F7F7F"/>
                </a:solidFill>
                <a:latin typeface="Calibri"/>
                <a:ea typeface="Calibri"/>
                <a:cs typeface="Calibri"/>
                <a:sym typeface="Calibri"/>
              </a:rPr>
              <a:t>Never mind that…</a:t>
            </a:r>
            <a:endParaRPr/>
          </a:p>
          <a:p>
            <a:pPr indent="0" lvl="0" marL="114300" marR="0" rtl="0" algn="l">
              <a:lnSpc>
                <a:spcPct val="90000"/>
              </a:lnSpc>
              <a:spcBef>
                <a:spcPts val="1000"/>
              </a:spcBef>
              <a:spcAft>
                <a:spcPts val="0"/>
              </a:spcAft>
              <a:buClr>
                <a:schemeClr val="dk1"/>
              </a:buClr>
              <a:buSzPts val="2600"/>
              <a:buFont typeface="Arial"/>
              <a:buNone/>
            </a:pPr>
            <a:r>
              <a:rPr b="0" i="0" lang="en-US" sz="2000" u="none" cap="none" strike="noStrike">
                <a:solidFill>
                  <a:srgbClr val="7F7F7F"/>
                </a:solidFill>
                <a:latin typeface="Calibri"/>
                <a:ea typeface="Calibri"/>
                <a:cs typeface="Calibri"/>
                <a:sym typeface="Calibri"/>
              </a:rPr>
              <a:t>That might be the case; however…</a:t>
            </a:r>
            <a:endParaRPr/>
          </a:p>
          <a:p>
            <a:pPr indent="0" lvl="0" marL="114300" marR="0" rtl="0" algn="l">
              <a:lnSpc>
                <a:spcPct val="90000"/>
              </a:lnSpc>
              <a:spcBef>
                <a:spcPts val="1000"/>
              </a:spcBef>
              <a:spcAft>
                <a:spcPts val="0"/>
              </a:spcAft>
              <a:buClr>
                <a:schemeClr val="dk1"/>
              </a:buClr>
              <a:buSzPts val="2600"/>
              <a:buFont typeface="Arial"/>
              <a:buNone/>
            </a:pPr>
            <a:r>
              <a:rPr b="0" i="0" lang="en-US" sz="2000" u="none" cap="none" strike="noStrike">
                <a:solidFill>
                  <a:srgbClr val="7F7F7F"/>
                </a:solidFill>
                <a:latin typeface="Calibri"/>
                <a:ea typeface="Calibri"/>
                <a:cs typeface="Calibri"/>
                <a:sym typeface="Calibri"/>
              </a:rPr>
              <a:t>That is only true when…</a:t>
            </a:r>
            <a:endParaRPr/>
          </a:p>
          <a:p>
            <a:pPr indent="0" lvl="0" marL="114300" marR="0" rtl="0" algn="l">
              <a:lnSpc>
                <a:spcPct val="90000"/>
              </a:lnSpc>
              <a:spcBef>
                <a:spcPts val="1000"/>
              </a:spcBef>
              <a:spcAft>
                <a:spcPts val="0"/>
              </a:spcAft>
              <a:buClr>
                <a:schemeClr val="dk1"/>
              </a:buClr>
              <a:buSzPts val="2600"/>
              <a:buFont typeface="Arial"/>
              <a:buNone/>
            </a:pPr>
            <a:r>
              <a:rPr b="0" i="0" lang="en-US" sz="2000" u="none" cap="none" strike="noStrike">
                <a:solidFill>
                  <a:srgbClr val="7F7F7F"/>
                </a:solidFill>
                <a:latin typeface="Calibri"/>
                <a:ea typeface="Calibri"/>
                <a:cs typeface="Calibri"/>
                <a:sym typeface="Calibri"/>
              </a:rPr>
              <a:t>Have you considered that…?</a:t>
            </a:r>
            <a:endParaRPr/>
          </a:p>
          <a:p>
            <a:pPr indent="0" lvl="0" marL="114300" marR="0" rtl="0" algn="l">
              <a:lnSpc>
                <a:spcPct val="90000"/>
              </a:lnSpc>
              <a:spcBef>
                <a:spcPts val="1000"/>
              </a:spcBef>
              <a:spcAft>
                <a:spcPts val="0"/>
              </a:spcAft>
              <a:buClr>
                <a:schemeClr val="dk1"/>
              </a:buClr>
              <a:buSzPts val="2600"/>
              <a:buFont typeface="Arial"/>
              <a:buNone/>
            </a:pPr>
            <a:r>
              <a:rPr b="0" i="0" lang="en-US" sz="2000" u="none" cap="none" strike="noStrike">
                <a:solidFill>
                  <a:srgbClr val="7F7F7F"/>
                </a:solidFill>
                <a:latin typeface="Calibri"/>
                <a:ea typeface="Calibri"/>
                <a:cs typeface="Calibri"/>
                <a:sym typeface="Calibri"/>
              </a:rPr>
              <a:t>I see things differently…</a:t>
            </a:r>
            <a:endParaRPr/>
          </a:p>
          <a:p>
            <a:pPr indent="0" lvl="0" marL="114300" marR="0" rtl="0" algn="l">
              <a:lnSpc>
                <a:spcPct val="90000"/>
              </a:lnSpc>
              <a:spcBef>
                <a:spcPts val="1000"/>
              </a:spcBef>
              <a:spcAft>
                <a:spcPts val="0"/>
              </a:spcAft>
              <a:buClr>
                <a:schemeClr val="dk1"/>
              </a:buClr>
              <a:buSzPts val="2600"/>
              <a:buFont typeface="Arial"/>
              <a:buNone/>
            </a:pPr>
            <a:r>
              <a:rPr b="0" i="0" lang="en-US" sz="2000" u="none" cap="none" strike="noStrike">
                <a:solidFill>
                  <a:srgbClr val="7F7F7F"/>
                </a:solidFill>
                <a:latin typeface="Calibri"/>
                <a:ea typeface="Calibri"/>
                <a:cs typeface="Calibri"/>
                <a:sym typeface="Calibri"/>
              </a:rPr>
              <a:t>The most important thing to consider is…</a:t>
            </a:r>
            <a:endParaRPr/>
          </a:p>
          <a:p>
            <a:pPr indent="0" lvl="0" marL="114300" marR="0" rtl="0" algn="l">
              <a:lnSpc>
                <a:spcPct val="90000"/>
              </a:lnSpc>
              <a:spcBef>
                <a:spcPts val="1000"/>
              </a:spcBef>
              <a:spcAft>
                <a:spcPts val="0"/>
              </a:spcAft>
              <a:buClr>
                <a:schemeClr val="dk1"/>
              </a:buClr>
              <a:buSzPts val="2600"/>
              <a:buFont typeface="Arial"/>
              <a:buNone/>
            </a:pPr>
            <a:r>
              <a:rPr b="0" i="0" lang="en-US" sz="2000" u="none" cap="none" strike="noStrike">
                <a:solidFill>
                  <a:srgbClr val="7F7F7F"/>
                </a:solidFill>
                <a:latin typeface="Calibri"/>
                <a:ea typeface="Calibri"/>
                <a:cs typeface="Calibri"/>
                <a:sym typeface="Calibri"/>
              </a:rPr>
              <a:t>It is unlikely/likely that…</a:t>
            </a:r>
            <a:endParaRPr/>
          </a:p>
          <a:p>
            <a:pPr indent="0" lvl="0" marL="114300" marR="0" rtl="0" algn="l">
              <a:lnSpc>
                <a:spcPct val="90000"/>
              </a:lnSpc>
              <a:spcBef>
                <a:spcPts val="1000"/>
              </a:spcBef>
              <a:spcAft>
                <a:spcPts val="0"/>
              </a:spcAft>
              <a:buClr>
                <a:schemeClr val="dk1"/>
              </a:buClr>
              <a:buSzPts val="2600"/>
              <a:buFont typeface="Arial"/>
              <a:buNone/>
            </a:pPr>
            <a:r>
              <a:rPr b="0" i="0" lang="en-US" sz="2000" u="none" cap="none" strike="noStrike">
                <a:solidFill>
                  <a:srgbClr val="7F7F7F"/>
                </a:solidFill>
                <a:latin typeface="Calibri"/>
                <a:ea typeface="Calibri"/>
                <a:cs typeface="Calibri"/>
                <a:sym typeface="Calibri"/>
              </a:rPr>
              <a:t>It seems clear to me that…</a:t>
            </a:r>
            <a:endParaRPr/>
          </a:p>
          <a:p>
            <a:pPr indent="0" lvl="0" marL="114300" marR="0" rtl="0" algn="l">
              <a:lnSpc>
                <a:spcPct val="90000"/>
              </a:lnSpc>
              <a:spcBef>
                <a:spcPts val="1000"/>
              </a:spcBef>
              <a:spcAft>
                <a:spcPts val="0"/>
              </a:spcAft>
              <a:buClr>
                <a:schemeClr val="dk1"/>
              </a:buClr>
              <a:buSzPts val="2600"/>
              <a:buFont typeface="Arial"/>
              <a:buNone/>
            </a:pPr>
            <a:r>
              <a:rPr b="0" i="0" lang="en-US" sz="2000" u="none" cap="none" strike="noStrike">
                <a:solidFill>
                  <a:srgbClr val="7F7F7F"/>
                </a:solidFill>
                <a:latin typeface="Calibri"/>
                <a:ea typeface="Calibri"/>
                <a:cs typeface="Calibri"/>
                <a:sym typeface="Calibri"/>
              </a:rPr>
              <a:t>The most sensible thing to do would be…</a:t>
            </a:r>
            <a:endParaRPr/>
          </a:p>
        </p:txBody>
      </p:sp>
      <p:sp>
        <p:nvSpPr>
          <p:cNvPr id="177" name="Google Shape;177;p33"/>
          <p:cNvSpPr/>
          <p:nvPr/>
        </p:nvSpPr>
        <p:spPr>
          <a:xfrm>
            <a:off x="533223" y="1901335"/>
            <a:ext cx="138294" cy="189080"/>
          </a:xfrm>
          <a:prstGeom prst="chevron">
            <a:avLst>
              <a:gd fmla="val 50000" name="adj"/>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8" name="Google Shape;178;p33"/>
          <p:cNvSpPr/>
          <p:nvPr/>
        </p:nvSpPr>
        <p:spPr>
          <a:xfrm>
            <a:off x="533223" y="2265928"/>
            <a:ext cx="138294" cy="189080"/>
          </a:xfrm>
          <a:prstGeom prst="chevron">
            <a:avLst>
              <a:gd fmla="val 50000" name="adj"/>
            </a:avLst>
          </a:prstGeom>
          <a:solidFill>
            <a:srgbClr val="7030A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9" name="Google Shape;179;p33"/>
          <p:cNvSpPr/>
          <p:nvPr/>
        </p:nvSpPr>
        <p:spPr>
          <a:xfrm>
            <a:off x="557030" y="2670207"/>
            <a:ext cx="138294" cy="189080"/>
          </a:xfrm>
          <a:prstGeom prst="chevron">
            <a:avLst>
              <a:gd fmla="val 50000" name="adj"/>
            </a:avLst>
          </a:prstGeom>
          <a:solidFill>
            <a:srgbClr val="0070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0" name="Google Shape;180;p33"/>
          <p:cNvSpPr/>
          <p:nvPr/>
        </p:nvSpPr>
        <p:spPr>
          <a:xfrm>
            <a:off x="557030" y="3077737"/>
            <a:ext cx="138294" cy="189080"/>
          </a:xfrm>
          <a:prstGeom prst="chevron">
            <a:avLst>
              <a:gd fmla="val 50000" name="adj"/>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6"/>
              </a:solidFill>
              <a:latin typeface="Arial"/>
              <a:ea typeface="Arial"/>
              <a:cs typeface="Arial"/>
              <a:sym typeface="Arial"/>
            </a:endParaRPr>
          </a:p>
        </p:txBody>
      </p:sp>
      <p:sp>
        <p:nvSpPr>
          <p:cNvPr id="181" name="Google Shape;181;p33"/>
          <p:cNvSpPr/>
          <p:nvPr/>
        </p:nvSpPr>
        <p:spPr>
          <a:xfrm>
            <a:off x="573733" y="3531125"/>
            <a:ext cx="138294" cy="189080"/>
          </a:xfrm>
          <a:prstGeom prst="chevron">
            <a:avLst>
              <a:gd fmla="val 50000" name="adj"/>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2" name="Google Shape;182;p33"/>
          <p:cNvSpPr/>
          <p:nvPr/>
        </p:nvSpPr>
        <p:spPr>
          <a:xfrm>
            <a:off x="573733" y="3895718"/>
            <a:ext cx="138294" cy="189080"/>
          </a:xfrm>
          <a:prstGeom prst="chevron">
            <a:avLst>
              <a:gd fmla="val 50000" name="adj"/>
            </a:avLst>
          </a:prstGeom>
          <a:solidFill>
            <a:srgbClr val="7030A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3" name="Google Shape;183;p33"/>
          <p:cNvSpPr/>
          <p:nvPr/>
        </p:nvSpPr>
        <p:spPr>
          <a:xfrm>
            <a:off x="597540" y="4299997"/>
            <a:ext cx="138294" cy="189080"/>
          </a:xfrm>
          <a:prstGeom prst="chevron">
            <a:avLst>
              <a:gd fmla="val 50000" name="adj"/>
            </a:avLst>
          </a:prstGeom>
          <a:solidFill>
            <a:srgbClr val="0070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4" name="Google Shape;184;p33"/>
          <p:cNvSpPr/>
          <p:nvPr/>
        </p:nvSpPr>
        <p:spPr>
          <a:xfrm>
            <a:off x="597540" y="4707527"/>
            <a:ext cx="138294" cy="189080"/>
          </a:xfrm>
          <a:prstGeom prst="chevron">
            <a:avLst>
              <a:gd fmla="val 50000" name="adj"/>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6"/>
              </a:solidFill>
              <a:latin typeface="Arial"/>
              <a:ea typeface="Arial"/>
              <a:cs typeface="Arial"/>
              <a:sym typeface="Arial"/>
            </a:endParaRPr>
          </a:p>
        </p:txBody>
      </p:sp>
      <p:sp>
        <p:nvSpPr>
          <p:cNvPr id="185" name="Google Shape;185;p33"/>
          <p:cNvSpPr/>
          <p:nvPr/>
        </p:nvSpPr>
        <p:spPr>
          <a:xfrm>
            <a:off x="592493" y="5115057"/>
            <a:ext cx="138294" cy="189080"/>
          </a:xfrm>
          <a:prstGeom prst="chevron">
            <a:avLst>
              <a:gd fmla="val 50000" name="adj"/>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4"/>
          <p:cNvSpPr txBox="1"/>
          <p:nvPr>
            <p:ph type="title"/>
          </p:nvPr>
        </p:nvSpPr>
        <p:spPr>
          <a:xfrm>
            <a:off x="704088" y="49104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Thinking aloud</a:t>
            </a:r>
            <a:endParaRPr b="1"/>
          </a:p>
        </p:txBody>
      </p:sp>
      <p:sp>
        <p:nvSpPr>
          <p:cNvPr id="191" name="Google Shape;191;p34"/>
          <p:cNvSpPr txBox="1"/>
          <p:nvPr/>
        </p:nvSpPr>
        <p:spPr>
          <a:xfrm>
            <a:off x="704088" y="1625662"/>
            <a:ext cx="6525768" cy="435133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None/>
            </a:pPr>
            <a:r>
              <a:rPr b="0" i="0" lang="en-US" sz="2600" u="none" cap="none" strike="noStrike">
                <a:solidFill>
                  <a:srgbClr val="7F7F7F"/>
                </a:solidFill>
                <a:latin typeface="Calibri"/>
                <a:ea typeface="Calibri"/>
                <a:cs typeface="Calibri"/>
                <a:sym typeface="Calibri"/>
              </a:rPr>
              <a:t>As experienced readers our internal reading voice is continually questioning, inferring and predicting the actions and motives of characters as a plot advances. Conscience alley is a great way to externalise this ‘reader’s voice’, particularly for children who have not yet experienced what it feels like to be fully engaged in a story when reading independently.</a:t>
            </a:r>
            <a:endParaRPr b="0" i="0" sz="2800" u="none" cap="none" strike="noStrike">
              <a:solidFill>
                <a:srgbClr val="7F7F7F"/>
              </a:solidFill>
              <a:latin typeface="Arial"/>
              <a:ea typeface="Arial"/>
              <a:cs typeface="Arial"/>
              <a:sym typeface="Arial"/>
            </a:endParaRPr>
          </a:p>
        </p:txBody>
      </p:sp>
      <p:pic>
        <p:nvPicPr>
          <p:cNvPr id="192" name="Google Shape;192;p34"/>
          <p:cNvPicPr preferRelativeResize="0"/>
          <p:nvPr/>
        </p:nvPicPr>
        <p:blipFill rotWithShape="1">
          <a:blip r:embed="rId3">
            <a:alphaModFix/>
          </a:blip>
          <a:srcRect b="11289" l="0" r="0" t="0"/>
          <a:stretch/>
        </p:blipFill>
        <p:spPr>
          <a:xfrm>
            <a:off x="7724314" y="1255776"/>
            <a:ext cx="3495374" cy="462368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5"/>
          <p:cNvSpPr txBox="1"/>
          <p:nvPr>
            <p:ph type="title"/>
          </p:nvPr>
        </p:nvSpPr>
        <p:spPr>
          <a:xfrm>
            <a:off x="618744" y="233814"/>
            <a:ext cx="11097768"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Benefits of drama in understanding narrative</a:t>
            </a:r>
            <a:endParaRPr b="1"/>
          </a:p>
        </p:txBody>
      </p:sp>
      <p:sp>
        <p:nvSpPr>
          <p:cNvPr id="198" name="Google Shape;198;p35"/>
          <p:cNvSpPr txBox="1"/>
          <p:nvPr/>
        </p:nvSpPr>
        <p:spPr>
          <a:xfrm>
            <a:off x="972312" y="1719072"/>
            <a:ext cx="10515600" cy="39395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380"/>
              <a:buFont typeface="Arial"/>
              <a:buNone/>
            </a:pPr>
            <a:r>
              <a:rPr b="1" i="0" lang="en-US" sz="2000" u="none" cap="none" strike="noStrike">
                <a:solidFill>
                  <a:schemeClr val="accent1"/>
                </a:solidFill>
                <a:latin typeface="Calibri"/>
                <a:ea typeface="Calibri"/>
                <a:cs typeface="Calibri"/>
                <a:sym typeface="Calibri"/>
              </a:rPr>
              <a:t>engage with texts that they might otherwise find ‘difficult’</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1000"/>
              </a:spcBef>
              <a:spcAft>
                <a:spcPts val="0"/>
              </a:spcAft>
              <a:buClr>
                <a:schemeClr val="dk1"/>
              </a:buClr>
              <a:buSzPts val="2380"/>
              <a:buFont typeface="Arial"/>
              <a:buNone/>
            </a:pPr>
            <a:r>
              <a:rPr b="0" i="0" lang="en-US" sz="2000" u="none" cap="none" strike="noStrike">
                <a:solidFill>
                  <a:srgbClr val="7F7F7F"/>
                </a:solidFill>
                <a:latin typeface="Calibri"/>
                <a:ea typeface="Calibri"/>
                <a:cs typeface="Calibri"/>
                <a:sym typeface="Calibri"/>
              </a:rPr>
              <a:t>reflect on the text as a whole, giving a well-informed, personal response</a:t>
            </a:r>
            <a:endParaRPr/>
          </a:p>
          <a:p>
            <a:pPr indent="0" lvl="0" marL="0" marR="0" rtl="0" algn="l">
              <a:lnSpc>
                <a:spcPct val="100000"/>
              </a:lnSpc>
              <a:spcBef>
                <a:spcPts val="1000"/>
              </a:spcBef>
              <a:spcAft>
                <a:spcPts val="0"/>
              </a:spcAft>
              <a:buClr>
                <a:schemeClr val="accent1"/>
              </a:buClr>
              <a:buSzPts val="2380"/>
              <a:buFont typeface="Arial"/>
              <a:buNone/>
            </a:pPr>
            <a:r>
              <a:rPr b="1" i="0" lang="en-US" sz="2000" u="none" cap="none" strike="noStrike">
                <a:solidFill>
                  <a:schemeClr val="accent1"/>
                </a:solidFill>
                <a:latin typeface="Calibri"/>
                <a:ea typeface="Calibri"/>
                <a:cs typeface="Calibri"/>
                <a:sym typeface="Calibri"/>
              </a:rPr>
              <a:t>understand plot and action</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1000"/>
              </a:spcBef>
              <a:spcAft>
                <a:spcPts val="0"/>
              </a:spcAft>
              <a:buClr>
                <a:schemeClr val="accent1"/>
              </a:buClr>
              <a:buSzPts val="2380"/>
              <a:buFont typeface="Arial"/>
              <a:buNone/>
            </a:pPr>
            <a:r>
              <a:rPr b="1" i="0" lang="en-US" sz="2000" u="none" cap="none" strike="noStrike">
                <a:solidFill>
                  <a:schemeClr val="accent1"/>
                </a:solidFill>
                <a:latin typeface="Calibri"/>
                <a:ea typeface="Calibri"/>
                <a:cs typeface="Calibri"/>
                <a:sym typeface="Calibri"/>
              </a:rPr>
              <a:t>understand the setting (time and place) and how this influences action</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1000"/>
              </a:spcBef>
              <a:spcAft>
                <a:spcPts val="0"/>
              </a:spcAft>
              <a:buClr>
                <a:schemeClr val="accent1"/>
              </a:buClr>
              <a:buSzPts val="2380"/>
              <a:buFont typeface="Arial"/>
              <a:buNone/>
            </a:pPr>
            <a:r>
              <a:rPr b="1" i="0" lang="en-US" sz="2000" u="none" cap="none" strike="noStrike">
                <a:solidFill>
                  <a:schemeClr val="accent1"/>
                </a:solidFill>
                <a:latin typeface="Calibri"/>
                <a:ea typeface="Calibri"/>
                <a:cs typeface="Calibri"/>
                <a:sym typeface="Calibri"/>
              </a:rPr>
              <a:t>predict and discuss future actions and their consequences</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1000"/>
              </a:spcBef>
              <a:spcAft>
                <a:spcPts val="0"/>
              </a:spcAft>
              <a:buClr>
                <a:schemeClr val="dk1"/>
              </a:buClr>
              <a:buSzPts val="2380"/>
              <a:buFont typeface="Arial"/>
              <a:buNone/>
            </a:pPr>
            <a:r>
              <a:rPr b="0" i="0" lang="en-US" sz="2000" u="none" cap="none" strike="noStrike">
                <a:solidFill>
                  <a:srgbClr val="7F7F7F"/>
                </a:solidFill>
                <a:latin typeface="Calibri"/>
                <a:ea typeface="Calibri"/>
                <a:cs typeface="Calibri"/>
                <a:sym typeface="Calibri"/>
              </a:rPr>
              <a:t>recognise themes and subtext</a:t>
            </a:r>
            <a:endParaRPr/>
          </a:p>
          <a:p>
            <a:pPr indent="0" lvl="0" marL="0" marR="0" rtl="0" algn="l">
              <a:lnSpc>
                <a:spcPct val="100000"/>
              </a:lnSpc>
              <a:spcBef>
                <a:spcPts val="1000"/>
              </a:spcBef>
              <a:spcAft>
                <a:spcPts val="0"/>
              </a:spcAft>
              <a:buClr>
                <a:schemeClr val="dk1"/>
              </a:buClr>
              <a:buSzPts val="2380"/>
              <a:buFont typeface="Arial"/>
              <a:buNone/>
            </a:pPr>
            <a:r>
              <a:rPr b="0" i="0" lang="en-US" sz="2000" u="none" cap="none" strike="noStrike">
                <a:solidFill>
                  <a:srgbClr val="7F7F7F"/>
                </a:solidFill>
                <a:latin typeface="Calibri"/>
                <a:ea typeface="Calibri"/>
                <a:cs typeface="Calibri"/>
                <a:sym typeface="Calibri"/>
              </a:rPr>
              <a:t>understand and discuss mood atmosphere</a:t>
            </a:r>
            <a:endParaRPr/>
          </a:p>
          <a:p>
            <a:pPr indent="0" lvl="0" marL="0" marR="0" rtl="0" algn="l">
              <a:lnSpc>
                <a:spcPct val="100000"/>
              </a:lnSpc>
              <a:spcBef>
                <a:spcPts val="1000"/>
              </a:spcBef>
              <a:spcAft>
                <a:spcPts val="0"/>
              </a:spcAft>
              <a:buClr>
                <a:schemeClr val="accent1"/>
              </a:buClr>
              <a:buSzPts val="2380"/>
              <a:buFont typeface="Arial"/>
              <a:buNone/>
            </a:pPr>
            <a:r>
              <a:rPr b="1" i="0" lang="en-US" sz="2000" u="none" cap="none" strike="noStrike">
                <a:solidFill>
                  <a:schemeClr val="accent1"/>
                </a:solidFill>
                <a:latin typeface="Calibri"/>
                <a:ea typeface="Calibri"/>
                <a:cs typeface="Calibri"/>
                <a:sym typeface="Calibri"/>
              </a:rPr>
              <a:t>understand characters’ traits and infer their feelings, motives and intentions</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1000"/>
              </a:spcBef>
              <a:spcAft>
                <a:spcPts val="0"/>
              </a:spcAft>
              <a:buClr>
                <a:schemeClr val="accent1"/>
              </a:buClr>
              <a:buSzPts val="2380"/>
              <a:buFont typeface="Arial"/>
              <a:buNone/>
            </a:pPr>
            <a:r>
              <a:rPr b="1" i="0" lang="en-US" sz="2000" u="none" cap="none" strike="noStrike">
                <a:solidFill>
                  <a:schemeClr val="accent1"/>
                </a:solidFill>
                <a:latin typeface="Calibri"/>
                <a:ea typeface="Calibri"/>
                <a:cs typeface="Calibri"/>
                <a:sym typeface="Calibri"/>
              </a:rPr>
              <a:t>explore the language used by characters to express thoughts and feelings</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1000"/>
              </a:spcBef>
              <a:spcAft>
                <a:spcPts val="0"/>
              </a:spcAft>
              <a:buClr>
                <a:schemeClr val="accent1"/>
              </a:buClr>
              <a:buSzPts val="2380"/>
              <a:buFont typeface="Arial"/>
              <a:buNone/>
            </a:pPr>
            <a:r>
              <a:rPr b="1" i="0" lang="en-US" sz="2000" u="none" cap="none" strike="noStrike">
                <a:solidFill>
                  <a:schemeClr val="accent1"/>
                </a:solidFill>
                <a:latin typeface="Calibri"/>
                <a:ea typeface="Calibri"/>
                <a:cs typeface="Calibri"/>
                <a:sym typeface="Calibri"/>
              </a:rPr>
              <a:t>feel more confident when answering inference questions </a:t>
            </a:r>
            <a:endParaRPr b="0" i="0" sz="2000" u="none" cap="none" strike="noStrike">
              <a:solidFill>
                <a:schemeClr val="dk1"/>
              </a:solidFill>
              <a:latin typeface="Calibri"/>
              <a:ea typeface="Calibri"/>
              <a:cs typeface="Calibri"/>
              <a:sym typeface="Calibri"/>
            </a:endParaRPr>
          </a:p>
          <a:p>
            <a:pPr indent="0" lvl="0" marL="0" marR="0" rtl="0" algn="l">
              <a:lnSpc>
                <a:spcPct val="80000"/>
              </a:lnSpc>
              <a:spcBef>
                <a:spcPts val="1000"/>
              </a:spcBef>
              <a:spcAft>
                <a:spcPts val="0"/>
              </a:spcAft>
              <a:buClr>
                <a:schemeClr val="dk1"/>
              </a:buClr>
              <a:buSzPts val="2405"/>
              <a:buFont typeface="Arial"/>
              <a:buNone/>
            </a:pPr>
            <a:r>
              <a:t/>
            </a:r>
            <a:endParaRPr b="0" i="0" sz="2800" u="none" cap="none" strike="noStrike">
              <a:solidFill>
                <a:schemeClr val="dk1"/>
              </a:solidFill>
              <a:latin typeface="Calibri"/>
              <a:ea typeface="Calibri"/>
              <a:cs typeface="Calibri"/>
              <a:sym typeface="Calibri"/>
            </a:endParaRPr>
          </a:p>
        </p:txBody>
      </p:sp>
      <p:sp>
        <p:nvSpPr>
          <p:cNvPr id="199" name="Google Shape;199;p35"/>
          <p:cNvSpPr/>
          <p:nvPr/>
        </p:nvSpPr>
        <p:spPr>
          <a:xfrm>
            <a:off x="749197" y="1816608"/>
            <a:ext cx="138294" cy="189080"/>
          </a:xfrm>
          <a:prstGeom prst="chevron">
            <a:avLst>
              <a:gd fmla="val 50000" name="adj"/>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0" name="Google Shape;200;p35"/>
          <p:cNvSpPr/>
          <p:nvPr/>
        </p:nvSpPr>
        <p:spPr>
          <a:xfrm>
            <a:off x="722461" y="2235488"/>
            <a:ext cx="138294" cy="189080"/>
          </a:xfrm>
          <a:prstGeom prst="chevron">
            <a:avLst>
              <a:gd fmla="val 50000" name="adj"/>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6"/>
              </a:solidFill>
              <a:latin typeface="Arial"/>
              <a:ea typeface="Arial"/>
              <a:cs typeface="Arial"/>
              <a:sym typeface="Arial"/>
            </a:endParaRPr>
          </a:p>
        </p:txBody>
      </p:sp>
      <p:sp>
        <p:nvSpPr>
          <p:cNvPr id="201" name="Google Shape;201;p35"/>
          <p:cNvSpPr/>
          <p:nvPr/>
        </p:nvSpPr>
        <p:spPr>
          <a:xfrm>
            <a:off x="732474" y="2692531"/>
            <a:ext cx="138294" cy="189080"/>
          </a:xfrm>
          <a:prstGeom prst="chevron">
            <a:avLst>
              <a:gd fmla="val 50000" name="adj"/>
            </a:avLst>
          </a:prstGeom>
          <a:solidFill>
            <a:srgbClr val="7030A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2" name="Google Shape;202;p35"/>
          <p:cNvSpPr/>
          <p:nvPr/>
        </p:nvSpPr>
        <p:spPr>
          <a:xfrm>
            <a:off x="726293" y="3557722"/>
            <a:ext cx="138294" cy="189080"/>
          </a:xfrm>
          <a:prstGeom prst="chevron">
            <a:avLst>
              <a:gd fmla="val 50000" name="adj"/>
            </a:avLst>
          </a:prstGeom>
          <a:solidFill>
            <a:srgbClr val="EF6B8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3" name="Google Shape;203;p35"/>
          <p:cNvSpPr/>
          <p:nvPr/>
        </p:nvSpPr>
        <p:spPr>
          <a:xfrm>
            <a:off x="725244" y="3128238"/>
            <a:ext cx="138294" cy="189080"/>
          </a:xfrm>
          <a:prstGeom prst="chevron">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4" name="Google Shape;204;p35"/>
          <p:cNvSpPr/>
          <p:nvPr/>
        </p:nvSpPr>
        <p:spPr>
          <a:xfrm>
            <a:off x="722288" y="3987206"/>
            <a:ext cx="138294" cy="189080"/>
          </a:xfrm>
          <a:prstGeom prst="chevron">
            <a:avLst>
              <a:gd fmla="val 50000" name="adj"/>
            </a:avLst>
          </a:prstGeom>
          <a:solidFill>
            <a:srgbClr val="7030A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5" name="Google Shape;205;p35"/>
          <p:cNvSpPr/>
          <p:nvPr/>
        </p:nvSpPr>
        <p:spPr>
          <a:xfrm>
            <a:off x="744493" y="4416690"/>
            <a:ext cx="138294" cy="189080"/>
          </a:xfrm>
          <a:prstGeom prst="chevron">
            <a:avLst>
              <a:gd fmla="val 50000" name="adj"/>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6" name="Google Shape;206;p35"/>
          <p:cNvSpPr/>
          <p:nvPr/>
        </p:nvSpPr>
        <p:spPr>
          <a:xfrm>
            <a:off x="744493" y="4847090"/>
            <a:ext cx="138294" cy="189080"/>
          </a:xfrm>
          <a:prstGeom prst="chevron">
            <a:avLst>
              <a:gd fmla="val 50000" name="adj"/>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6"/>
              </a:solidFill>
              <a:latin typeface="Arial"/>
              <a:ea typeface="Arial"/>
              <a:cs typeface="Arial"/>
              <a:sym typeface="Arial"/>
            </a:endParaRPr>
          </a:p>
        </p:txBody>
      </p:sp>
      <p:sp>
        <p:nvSpPr>
          <p:cNvPr id="207" name="Google Shape;207;p35"/>
          <p:cNvSpPr/>
          <p:nvPr/>
        </p:nvSpPr>
        <p:spPr>
          <a:xfrm>
            <a:off x="736656" y="5275658"/>
            <a:ext cx="138294" cy="189080"/>
          </a:xfrm>
          <a:prstGeom prst="chevron">
            <a:avLst>
              <a:gd fmla="val 50000" name="adj"/>
            </a:avLst>
          </a:prstGeom>
          <a:solidFill>
            <a:srgbClr val="7030A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8" name="Google Shape;208;p35"/>
          <p:cNvSpPr/>
          <p:nvPr/>
        </p:nvSpPr>
        <p:spPr>
          <a:xfrm>
            <a:off x="729426" y="5699173"/>
            <a:ext cx="138294" cy="189080"/>
          </a:xfrm>
          <a:prstGeom prst="chevron">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9" name="Google Shape;209;p35"/>
          <p:cNvSpPr/>
          <p:nvPr/>
        </p:nvSpPr>
        <p:spPr>
          <a:xfrm>
            <a:off x="618744" y="1371004"/>
            <a:ext cx="3499676" cy="321627"/>
          </a:xfrm>
          <a:prstGeom prst="rect">
            <a:avLst/>
          </a:prstGeom>
          <a:noFill/>
          <a:ln>
            <a:noFill/>
          </a:ln>
        </p:spPr>
        <p:txBody>
          <a:bodyPr anchorCtr="0" anchor="t" bIns="45700" lIns="91425" spcFirstLastPara="1" rIns="91425" wrap="square" tIns="45700">
            <a:spAutoFit/>
          </a:bodyPr>
          <a:lstStyle/>
          <a:p>
            <a:pPr indent="0" lvl="0" marL="0" marR="0" rtl="0" algn="l">
              <a:lnSpc>
                <a:spcPct val="70000"/>
              </a:lnSpc>
              <a:spcBef>
                <a:spcPts val="0"/>
              </a:spcBef>
              <a:spcAft>
                <a:spcPts val="0"/>
              </a:spcAft>
              <a:buNone/>
            </a:pPr>
            <a:r>
              <a:rPr b="1" i="0" lang="en-US" sz="2000" u="none" cap="none" strike="noStrike">
                <a:solidFill>
                  <a:srgbClr val="000000"/>
                </a:solidFill>
                <a:latin typeface="Calibri"/>
                <a:ea typeface="Calibri"/>
                <a:cs typeface="Calibri"/>
                <a:sym typeface="Calibri"/>
              </a:rPr>
              <a:t>Drama can support children to:</a:t>
            </a:r>
            <a:endParaRPr b="0" i="0" sz="20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xEl>
                                              <p:pRg end="10" st="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id="214" name="Google Shape;214;p15"/>
          <p:cNvPicPr preferRelativeResize="0"/>
          <p:nvPr/>
        </p:nvPicPr>
        <p:blipFill rotWithShape="1">
          <a:blip r:embed="rId3">
            <a:alphaModFix/>
          </a:blip>
          <a:srcRect b="0" l="0" r="0" t="0"/>
          <a:stretch/>
        </p:blipFill>
        <p:spPr>
          <a:xfrm>
            <a:off x="390418" y="-347455"/>
            <a:ext cx="11801582" cy="7205455"/>
          </a:xfrm>
          <a:prstGeom prst="rect">
            <a:avLst/>
          </a:prstGeom>
          <a:noFill/>
          <a:ln>
            <a:noFill/>
          </a:ln>
        </p:spPr>
      </p:pic>
      <p:sp>
        <p:nvSpPr>
          <p:cNvPr id="215" name="Google Shape;215;p15"/>
          <p:cNvSpPr txBox="1"/>
          <p:nvPr/>
        </p:nvSpPr>
        <p:spPr>
          <a:xfrm>
            <a:off x="5510585" y="4690444"/>
            <a:ext cx="6858000" cy="1655762"/>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100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Course creator: Ruth Baker-Leask </a:t>
            </a:r>
            <a:endParaRPr b="0" i="0" sz="1400" u="none" cap="none" strike="noStrike">
              <a:solidFill>
                <a:srgbClr val="000000"/>
              </a:solidFill>
              <a:latin typeface="Arial"/>
              <a:ea typeface="Arial"/>
              <a:cs typeface="Arial"/>
              <a:sym typeface="Arial"/>
            </a:endParaRPr>
          </a:p>
        </p:txBody>
      </p:sp>
      <p:pic>
        <p:nvPicPr>
          <p:cNvPr id="216" name="Google Shape;216;p15"/>
          <p:cNvPicPr preferRelativeResize="0"/>
          <p:nvPr/>
        </p:nvPicPr>
        <p:blipFill rotWithShape="1">
          <a:blip r:embed="rId4">
            <a:alphaModFix/>
          </a:blip>
          <a:srcRect b="0" l="0" r="0" t="0"/>
          <a:stretch/>
        </p:blipFill>
        <p:spPr>
          <a:xfrm>
            <a:off x="5380234" y="1139319"/>
            <a:ext cx="1797978" cy="821166"/>
          </a:xfrm>
          <a:prstGeom prst="rect">
            <a:avLst/>
          </a:prstGeom>
          <a:noFill/>
          <a:ln>
            <a:noFill/>
          </a:ln>
        </p:spPr>
      </p:pic>
      <p:sp>
        <p:nvSpPr>
          <p:cNvPr id="217" name="Google Shape;217;p15"/>
          <p:cNvSpPr/>
          <p:nvPr/>
        </p:nvSpPr>
        <p:spPr>
          <a:xfrm>
            <a:off x="5509516" y="2100691"/>
            <a:ext cx="5956443" cy="11892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18" name="Google Shape;218;p15"/>
          <p:cNvSpPr txBox="1"/>
          <p:nvPr/>
        </p:nvSpPr>
        <p:spPr>
          <a:xfrm>
            <a:off x="5614932" y="1869066"/>
            <a:ext cx="4443467" cy="101562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70C0"/>
              </a:buClr>
              <a:buSzPts val="3200"/>
              <a:buFont typeface="Arial Rounded"/>
              <a:buNone/>
            </a:pPr>
            <a:r>
              <a:rPr b="1" i="0" lang="en-US" sz="6000" u="none" cap="none" strike="noStrike">
                <a:solidFill>
                  <a:schemeClr val="dk1"/>
                </a:solidFill>
                <a:latin typeface="Calibri"/>
                <a:ea typeface="Calibri"/>
                <a:cs typeface="Calibri"/>
                <a:sym typeface="Calibri"/>
              </a:rPr>
              <a:t>Thank you!</a:t>
            </a:r>
            <a:endParaRPr b="0" i="0" sz="60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
          <p:cNvSpPr txBox="1"/>
          <p:nvPr>
            <p:ph type="title"/>
          </p:nvPr>
        </p:nvSpPr>
        <p:spPr>
          <a:xfrm>
            <a:off x="838200" y="365126"/>
            <a:ext cx="10515600" cy="1237644"/>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Calibri"/>
              <a:buNone/>
            </a:pPr>
            <a:r>
              <a:rPr b="1" lang="en-US"/>
              <a:t>What to expect…</a:t>
            </a:r>
            <a:endParaRPr b="1"/>
          </a:p>
        </p:txBody>
      </p:sp>
      <p:pic>
        <p:nvPicPr>
          <p:cNvPr id="99" name="Google Shape;99;p2"/>
          <p:cNvPicPr preferRelativeResize="0"/>
          <p:nvPr/>
        </p:nvPicPr>
        <p:blipFill rotWithShape="1">
          <a:blip r:embed="rId3">
            <a:alphaModFix/>
          </a:blip>
          <a:srcRect b="0" l="0" r="0" t="0"/>
          <a:stretch/>
        </p:blipFill>
        <p:spPr>
          <a:xfrm>
            <a:off x="8868353" y="2066575"/>
            <a:ext cx="2032324" cy="3047376"/>
          </a:xfrm>
          <a:prstGeom prst="rect">
            <a:avLst/>
          </a:prstGeom>
          <a:noFill/>
          <a:ln>
            <a:noFill/>
          </a:ln>
          <a:effectLst>
            <a:outerShdw blurRad="292100" rotWithShape="0" algn="tl" dir="2700000" dist="139700">
              <a:srgbClr val="333333">
                <a:alpha val="64705"/>
              </a:srgbClr>
            </a:outerShdw>
          </a:effectLst>
        </p:spPr>
      </p:pic>
      <p:sp>
        <p:nvSpPr>
          <p:cNvPr id="100" name="Google Shape;100;p2"/>
          <p:cNvSpPr txBox="1"/>
          <p:nvPr>
            <p:ph idx="1" type="body"/>
          </p:nvPr>
        </p:nvSpPr>
        <p:spPr>
          <a:xfrm>
            <a:off x="482886" y="1825625"/>
            <a:ext cx="8075488" cy="435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405"/>
              <a:buNone/>
            </a:pPr>
            <a:r>
              <a:rPr lang="en-US" sz="2400">
                <a:solidFill>
                  <a:srgbClr val="7F7F7F"/>
                </a:solidFill>
              </a:rPr>
              <a:t>Empathy is an important part of being able to infer characters’ feelings and motives. Drama plays an important role in supporting children to feel empathy for characters. </a:t>
            </a:r>
            <a:endParaRPr/>
          </a:p>
          <a:p>
            <a:pPr indent="0" lvl="0" marL="0" rtl="0" algn="l">
              <a:lnSpc>
                <a:spcPct val="100000"/>
              </a:lnSpc>
              <a:spcBef>
                <a:spcPts val="1000"/>
              </a:spcBef>
              <a:spcAft>
                <a:spcPts val="0"/>
              </a:spcAft>
              <a:buSzPts val="2405"/>
              <a:buNone/>
            </a:pPr>
            <a:r>
              <a:rPr i="1" lang="en-US" sz="2400">
                <a:solidFill>
                  <a:srgbClr val="7F7F7F"/>
                </a:solidFill>
              </a:rPr>
              <a:t>‘[Drama] encourages them to see themselves in a wider social context and should help them become more sensitive to others.’ </a:t>
            </a:r>
            <a:endParaRPr/>
          </a:p>
          <a:p>
            <a:pPr indent="0" lvl="0" marL="0" rtl="0" algn="r">
              <a:lnSpc>
                <a:spcPct val="100000"/>
              </a:lnSpc>
              <a:spcBef>
                <a:spcPts val="1000"/>
              </a:spcBef>
              <a:spcAft>
                <a:spcPts val="0"/>
              </a:spcAft>
              <a:buSzPts val="2035"/>
              <a:buNone/>
            </a:pPr>
            <a:r>
              <a:t/>
            </a:r>
            <a:endParaRPr sz="1200">
              <a:solidFill>
                <a:schemeClr val="dk1"/>
              </a:solidFill>
            </a:endParaRPr>
          </a:p>
          <a:p>
            <a:pPr indent="0" lvl="0" marL="0" rtl="0" algn="r">
              <a:lnSpc>
                <a:spcPct val="100000"/>
              </a:lnSpc>
              <a:spcBef>
                <a:spcPts val="1000"/>
              </a:spcBef>
              <a:spcAft>
                <a:spcPts val="0"/>
              </a:spcAft>
              <a:buSzPts val="2035"/>
              <a:buNone/>
            </a:pPr>
            <a:r>
              <a:rPr lang="en-US" sz="1200">
                <a:solidFill>
                  <a:schemeClr val="dk1"/>
                </a:solidFill>
              </a:rPr>
              <a:t>Wyse, D., Jones, R., Bradford, H. and Wolpert, M. A. (2013 Teaching English, Language and Literacy, 3</a:t>
            </a:r>
            <a:r>
              <a:rPr baseline="30000" lang="en-US" sz="1200">
                <a:solidFill>
                  <a:schemeClr val="dk1"/>
                </a:solidFill>
              </a:rPr>
              <a:t>rd</a:t>
            </a:r>
            <a:r>
              <a:rPr lang="en-US" sz="1200">
                <a:solidFill>
                  <a:schemeClr val="dk1"/>
                </a:solidFill>
              </a:rPr>
              <a:t> ed. Abingdon: Routledge, pp 102-103</a:t>
            </a:r>
            <a:endParaRPr i="1" sz="1200">
              <a:solidFill>
                <a:schemeClr val="dk1"/>
              </a:solidFill>
            </a:endParaRPr>
          </a:p>
          <a:p>
            <a:pPr indent="-228600" lvl="0" marL="457200" rtl="0" algn="l">
              <a:lnSpc>
                <a:spcPct val="90000"/>
              </a:lnSpc>
              <a:spcBef>
                <a:spcPts val="1000"/>
              </a:spcBef>
              <a:spcAft>
                <a:spcPts val="0"/>
              </a:spcAft>
              <a:buClr>
                <a:schemeClr val="dk1"/>
              </a:buClr>
              <a:buSzPts val="18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What is a conscience alley?</a:t>
            </a:r>
            <a:endParaRPr b="1"/>
          </a:p>
        </p:txBody>
      </p:sp>
      <p:sp>
        <p:nvSpPr>
          <p:cNvPr id="106" name="Google Shape;106;p3"/>
          <p:cNvSpPr txBox="1"/>
          <p:nvPr/>
        </p:nvSpPr>
        <p:spPr>
          <a:xfrm>
            <a:off x="838200" y="1506090"/>
            <a:ext cx="10515600" cy="4351338"/>
          </a:xfrm>
          <a:prstGeom prst="rect">
            <a:avLst/>
          </a:prstGeom>
          <a:noFill/>
          <a:ln>
            <a:noFill/>
          </a:ln>
        </p:spPr>
        <p:txBody>
          <a:bodyPr anchorCtr="0" anchor="t" bIns="45700" lIns="91425" spcFirstLastPara="1" rIns="91425" wrap="square" tIns="45700">
            <a:normAutofit/>
          </a:bodyPr>
          <a:lstStyle/>
          <a:p>
            <a:pPr indent="0" lvl="0" marL="0" marR="0" rtl="0" algn="l">
              <a:lnSpc>
                <a:spcPct val="110000"/>
              </a:lnSpc>
              <a:spcBef>
                <a:spcPts val="0"/>
              </a:spcBef>
              <a:spcAft>
                <a:spcPts val="0"/>
              </a:spcAft>
              <a:buClr>
                <a:schemeClr val="dk1"/>
              </a:buClr>
              <a:buSzPts val="2600"/>
              <a:buFont typeface="Arial"/>
              <a:buNone/>
            </a:pPr>
            <a:r>
              <a:rPr b="0" i="0" lang="en-US" sz="2400" u="none" cap="none" strike="noStrike">
                <a:solidFill>
                  <a:srgbClr val="7F7F7F"/>
                </a:solidFill>
                <a:latin typeface="Calibri"/>
                <a:ea typeface="Calibri"/>
                <a:cs typeface="Calibri"/>
                <a:sym typeface="Calibri"/>
              </a:rPr>
              <a:t>Conscience alley (also know as a thought tunnel or decision alley) is a great way</a:t>
            </a:r>
            <a:br>
              <a:rPr b="0" i="0" lang="en-US" sz="2400" u="none" cap="none" strike="noStrike">
                <a:solidFill>
                  <a:srgbClr val="7F7F7F"/>
                </a:solidFill>
                <a:latin typeface="Calibri"/>
                <a:ea typeface="Calibri"/>
                <a:cs typeface="Calibri"/>
                <a:sym typeface="Calibri"/>
              </a:rPr>
            </a:br>
            <a:r>
              <a:rPr b="0" i="0" lang="en-US" sz="2400" u="none" cap="none" strike="noStrike">
                <a:solidFill>
                  <a:srgbClr val="7F7F7F"/>
                </a:solidFill>
                <a:latin typeface="Calibri"/>
                <a:ea typeface="Calibri"/>
                <a:cs typeface="Calibri"/>
                <a:sym typeface="Calibri"/>
              </a:rPr>
              <a:t>of exploring a </a:t>
            </a:r>
            <a:r>
              <a:rPr b="1" i="0" lang="en-US" sz="2400" u="none" cap="none" strike="noStrike">
                <a:solidFill>
                  <a:srgbClr val="7F7F7F"/>
                </a:solidFill>
                <a:latin typeface="Calibri"/>
                <a:ea typeface="Calibri"/>
                <a:cs typeface="Calibri"/>
                <a:sym typeface="Calibri"/>
              </a:rPr>
              <a:t>dilemma faced by the protagonist of a story</a:t>
            </a:r>
            <a:r>
              <a:rPr b="0" i="0" lang="en-US" sz="2400" u="none" cap="none" strike="noStrike">
                <a:solidFill>
                  <a:srgbClr val="7F7F7F"/>
                </a:solidFill>
                <a:latin typeface="Calibri"/>
                <a:ea typeface="Calibri"/>
                <a:cs typeface="Calibri"/>
                <a:sym typeface="Calibri"/>
              </a:rPr>
              <a:t>. </a:t>
            </a:r>
            <a:endParaRPr b="0" i="0" sz="1200" u="none" cap="none" strike="noStrike">
              <a:solidFill>
                <a:srgbClr val="7F7F7F"/>
              </a:solidFill>
              <a:latin typeface="Calibri"/>
              <a:ea typeface="Calibri"/>
              <a:cs typeface="Calibri"/>
              <a:sym typeface="Calibri"/>
            </a:endParaRPr>
          </a:p>
          <a:p>
            <a:pPr indent="0" lvl="0" marL="0" marR="0" rtl="0" algn="l">
              <a:lnSpc>
                <a:spcPct val="110000"/>
              </a:lnSpc>
              <a:spcBef>
                <a:spcPts val="1000"/>
              </a:spcBef>
              <a:spcAft>
                <a:spcPts val="0"/>
              </a:spcAft>
              <a:buClr>
                <a:schemeClr val="dk1"/>
              </a:buClr>
              <a:buSzPts val="2600"/>
              <a:buFont typeface="Arial"/>
              <a:buNone/>
            </a:pPr>
            <a:r>
              <a:rPr b="0" i="0" lang="en-US" sz="2400" u="none" cap="none" strike="noStrike">
                <a:solidFill>
                  <a:srgbClr val="7F7F7F"/>
                </a:solidFill>
                <a:latin typeface="Calibri"/>
                <a:ea typeface="Calibri"/>
                <a:cs typeface="Calibri"/>
                <a:sym typeface="Calibri"/>
              </a:rPr>
              <a:t>The class forms two lines facing each other. One child is picked to be the protagonist who then walks down the ‘alley’ or passageway formed by the lines.  As they walk, the other </a:t>
            </a:r>
            <a:r>
              <a:rPr b="1" i="0" lang="en-US" sz="2400" u="none" cap="none" strike="noStrike">
                <a:solidFill>
                  <a:srgbClr val="7F7F7F"/>
                </a:solidFill>
                <a:latin typeface="Calibri"/>
                <a:ea typeface="Calibri"/>
                <a:cs typeface="Calibri"/>
                <a:sym typeface="Calibri"/>
              </a:rPr>
              <a:t>children tell them their thoughts, concerns and ideas </a:t>
            </a:r>
            <a:r>
              <a:rPr b="0" i="0" lang="en-US" sz="2400" u="none" cap="none" strike="noStrike">
                <a:solidFill>
                  <a:srgbClr val="7F7F7F"/>
                </a:solidFill>
                <a:latin typeface="Calibri"/>
                <a:ea typeface="Calibri"/>
                <a:cs typeface="Calibri"/>
                <a:sym typeface="Calibri"/>
              </a:rPr>
              <a:t>related to the issue the character is facing. The children must use their voices</a:t>
            </a:r>
            <a:br>
              <a:rPr b="0" i="0" lang="en-US" sz="2400" u="none" cap="none" strike="noStrike">
                <a:solidFill>
                  <a:srgbClr val="7F7F7F"/>
                </a:solidFill>
                <a:latin typeface="Calibri"/>
                <a:ea typeface="Calibri"/>
                <a:cs typeface="Calibri"/>
                <a:sym typeface="Calibri"/>
              </a:rPr>
            </a:br>
            <a:r>
              <a:rPr b="0" i="0" lang="en-US" sz="2400" u="none" cap="none" strike="noStrike">
                <a:solidFill>
                  <a:srgbClr val="7F7F7F"/>
                </a:solidFill>
                <a:latin typeface="Calibri"/>
                <a:ea typeface="Calibri"/>
                <a:cs typeface="Calibri"/>
                <a:sym typeface="Calibri"/>
              </a:rPr>
              <a:t>and gesture to emphasise their ideas.</a:t>
            </a:r>
            <a:endParaRPr b="0" i="0" sz="1200" u="none" cap="none" strike="noStrike">
              <a:solidFill>
                <a:srgbClr val="7F7F7F"/>
              </a:solidFill>
              <a:latin typeface="Calibri"/>
              <a:ea typeface="Calibri"/>
              <a:cs typeface="Calibri"/>
              <a:sym typeface="Calibri"/>
            </a:endParaRPr>
          </a:p>
          <a:p>
            <a:pPr indent="0" lvl="0" marL="0" marR="0" rtl="0" algn="l">
              <a:lnSpc>
                <a:spcPct val="110000"/>
              </a:lnSpc>
              <a:spcBef>
                <a:spcPts val="1000"/>
              </a:spcBef>
              <a:spcAft>
                <a:spcPts val="0"/>
              </a:spcAft>
              <a:buClr>
                <a:schemeClr val="dk1"/>
              </a:buClr>
              <a:buSzPts val="2600"/>
              <a:buFont typeface="Arial"/>
              <a:buNone/>
            </a:pPr>
            <a:r>
              <a:rPr b="0" i="0" lang="en-US" sz="2400" u="none" cap="none" strike="noStrike">
                <a:solidFill>
                  <a:srgbClr val="7F7F7F"/>
                </a:solidFill>
                <a:latin typeface="Calibri"/>
                <a:ea typeface="Calibri"/>
                <a:cs typeface="Calibri"/>
                <a:sym typeface="Calibri"/>
              </a:rPr>
              <a:t>Once the main character has reached the end of the line, they must </a:t>
            </a:r>
            <a:r>
              <a:rPr b="1" i="0" lang="en-US" sz="2400" u="none" cap="none" strike="noStrike">
                <a:solidFill>
                  <a:srgbClr val="7F7F7F"/>
                </a:solidFill>
                <a:latin typeface="Calibri"/>
                <a:ea typeface="Calibri"/>
                <a:cs typeface="Calibri"/>
                <a:sym typeface="Calibri"/>
              </a:rPr>
              <a:t>make a decision about how to act next</a:t>
            </a:r>
            <a:r>
              <a:rPr b="0" i="0" lang="en-US" sz="2400" u="none" cap="none" strike="noStrike">
                <a:solidFill>
                  <a:srgbClr val="7F7F7F"/>
                </a:solidFill>
                <a:latin typeface="Calibri"/>
                <a:ea typeface="Calibri"/>
                <a:cs typeface="Calibri"/>
                <a:sym typeface="Calibri"/>
              </a:rPr>
              <a:t>, explaining their reasons to the rest of the class.</a:t>
            </a:r>
            <a:endParaRPr b="0" i="0" sz="1200" u="none" cap="none" strike="noStrike">
              <a:solidFill>
                <a:srgbClr val="7F7F7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What’s your problem?</a:t>
            </a:r>
            <a:endParaRPr b="1"/>
          </a:p>
        </p:txBody>
      </p:sp>
      <p:sp>
        <p:nvSpPr>
          <p:cNvPr id="112" name="Google Shape;112;p28"/>
          <p:cNvSpPr txBox="1"/>
          <p:nvPr/>
        </p:nvSpPr>
        <p:spPr>
          <a:xfrm>
            <a:off x="838200" y="1495815"/>
            <a:ext cx="5592248" cy="5024905"/>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600"/>
              <a:buFont typeface="Arial"/>
              <a:buNone/>
            </a:pPr>
            <a:r>
              <a:rPr b="0" i="0" lang="en-US" sz="2600" u="none" cap="none" strike="noStrike">
                <a:solidFill>
                  <a:schemeClr val="dk1"/>
                </a:solidFill>
                <a:latin typeface="Calibri"/>
                <a:ea typeface="Calibri"/>
                <a:cs typeface="Calibri"/>
                <a:sym typeface="Calibri"/>
              </a:rPr>
              <a:t>Two turtles, one hat:</a:t>
            </a:r>
            <a:endParaRPr b="0" i="0" sz="1400" u="none" cap="none" strike="noStrike">
              <a:solidFill>
                <a:srgbClr val="000000"/>
              </a:solidFill>
              <a:latin typeface="Arial"/>
              <a:ea typeface="Arial"/>
              <a:cs typeface="Arial"/>
              <a:sym typeface="Arial"/>
            </a:endParaRPr>
          </a:p>
        </p:txBody>
      </p:sp>
      <p:pic>
        <p:nvPicPr>
          <p:cNvPr id="113" name="Google Shape;113;p28"/>
          <p:cNvPicPr preferRelativeResize="0"/>
          <p:nvPr/>
        </p:nvPicPr>
        <p:blipFill rotWithShape="1">
          <a:blip r:embed="rId3">
            <a:alphaModFix/>
          </a:blip>
          <a:srcRect b="0" l="0" r="0" t="0"/>
          <a:stretch/>
        </p:blipFill>
        <p:spPr>
          <a:xfrm>
            <a:off x="1122173" y="1994376"/>
            <a:ext cx="2393985" cy="3367809"/>
          </a:xfrm>
          <a:prstGeom prst="rect">
            <a:avLst/>
          </a:prstGeom>
          <a:noFill/>
          <a:ln>
            <a:noFill/>
          </a:ln>
        </p:spPr>
      </p:pic>
      <p:sp>
        <p:nvSpPr>
          <p:cNvPr id="114" name="Google Shape;114;p28"/>
          <p:cNvSpPr txBox="1"/>
          <p:nvPr/>
        </p:nvSpPr>
        <p:spPr>
          <a:xfrm>
            <a:off x="5821850" y="1495814"/>
            <a:ext cx="5592248" cy="5024905"/>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600"/>
              <a:buFont typeface="Arial"/>
              <a:buNone/>
            </a:pPr>
            <a:r>
              <a:rPr b="0" i="0" lang="en-US" sz="2600" u="none" cap="none" strike="noStrike">
                <a:solidFill>
                  <a:schemeClr val="dk1"/>
                </a:solidFill>
                <a:latin typeface="Calibri"/>
                <a:ea typeface="Calibri"/>
                <a:cs typeface="Calibri"/>
                <a:sym typeface="Calibri"/>
              </a:rPr>
              <a:t>A hidden pair of unexpected wings:</a:t>
            </a:r>
            <a:endParaRPr b="0" i="0" sz="1400" u="none" cap="none" strike="noStrike">
              <a:solidFill>
                <a:srgbClr val="000000"/>
              </a:solidFill>
              <a:latin typeface="Arial"/>
              <a:ea typeface="Arial"/>
              <a:cs typeface="Arial"/>
              <a:sym typeface="Arial"/>
            </a:endParaRPr>
          </a:p>
        </p:txBody>
      </p:sp>
      <p:pic>
        <p:nvPicPr>
          <p:cNvPr id="115" name="Google Shape;115;p28"/>
          <p:cNvPicPr preferRelativeResize="0"/>
          <p:nvPr/>
        </p:nvPicPr>
        <p:blipFill rotWithShape="1">
          <a:blip r:embed="rId4">
            <a:alphaModFix/>
          </a:blip>
          <a:srcRect b="0" l="0" r="0" t="0"/>
          <a:stretch/>
        </p:blipFill>
        <p:spPr>
          <a:xfrm>
            <a:off x="6933881" y="1994376"/>
            <a:ext cx="2708181" cy="343677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What’s your problem?</a:t>
            </a:r>
            <a:endParaRPr b="1"/>
          </a:p>
        </p:txBody>
      </p:sp>
      <p:sp>
        <p:nvSpPr>
          <p:cNvPr id="121" name="Google Shape;121;p29"/>
          <p:cNvSpPr txBox="1"/>
          <p:nvPr/>
        </p:nvSpPr>
        <p:spPr>
          <a:xfrm>
            <a:off x="838200" y="1495815"/>
            <a:ext cx="5592248" cy="5024905"/>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600"/>
              <a:buFont typeface="Arial"/>
              <a:buNone/>
            </a:pPr>
            <a:r>
              <a:rPr b="0" i="0" lang="en-US" sz="2600" u="none" cap="none" strike="noStrike">
                <a:solidFill>
                  <a:schemeClr val="dk1"/>
                </a:solidFill>
                <a:latin typeface="Calibri"/>
                <a:ea typeface="Calibri"/>
                <a:cs typeface="Calibri"/>
                <a:sym typeface="Calibri"/>
              </a:rPr>
              <a:t>Facing a fear:</a:t>
            </a:r>
            <a:endParaRPr b="0" i="0" sz="1400" u="none" cap="none" strike="noStrike">
              <a:solidFill>
                <a:srgbClr val="000000"/>
              </a:solidFill>
              <a:latin typeface="Arial"/>
              <a:ea typeface="Arial"/>
              <a:cs typeface="Arial"/>
              <a:sym typeface="Arial"/>
            </a:endParaRPr>
          </a:p>
        </p:txBody>
      </p:sp>
      <p:sp>
        <p:nvSpPr>
          <p:cNvPr id="122" name="Google Shape;122;p29"/>
          <p:cNvSpPr txBox="1"/>
          <p:nvPr/>
        </p:nvSpPr>
        <p:spPr>
          <a:xfrm>
            <a:off x="5821850" y="1495814"/>
            <a:ext cx="5592248" cy="5024905"/>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600"/>
              <a:buFont typeface="Arial"/>
              <a:buNone/>
            </a:pPr>
            <a:r>
              <a:rPr b="0" i="0" lang="en-US" sz="2600" u="none" cap="none" strike="noStrike">
                <a:solidFill>
                  <a:schemeClr val="dk1"/>
                </a:solidFill>
                <a:latin typeface="Calibri"/>
                <a:ea typeface="Calibri"/>
                <a:cs typeface="Calibri"/>
                <a:sym typeface="Calibri"/>
              </a:rPr>
              <a:t>An adoption opportunity:</a:t>
            </a:r>
            <a:endParaRPr b="0" i="0" sz="1400" u="none" cap="none" strike="noStrike">
              <a:solidFill>
                <a:srgbClr val="000000"/>
              </a:solidFill>
              <a:latin typeface="Arial"/>
              <a:ea typeface="Arial"/>
              <a:cs typeface="Arial"/>
              <a:sym typeface="Arial"/>
            </a:endParaRPr>
          </a:p>
        </p:txBody>
      </p:sp>
      <p:pic>
        <p:nvPicPr>
          <p:cNvPr id="123" name="Google Shape;123;p29"/>
          <p:cNvPicPr preferRelativeResize="0"/>
          <p:nvPr/>
        </p:nvPicPr>
        <p:blipFill rotWithShape="1">
          <a:blip r:embed="rId3">
            <a:alphaModFix/>
          </a:blip>
          <a:srcRect b="0" l="0" r="0" t="0"/>
          <a:stretch/>
        </p:blipFill>
        <p:spPr>
          <a:xfrm>
            <a:off x="5895723" y="2059209"/>
            <a:ext cx="2603670" cy="3719528"/>
          </a:xfrm>
          <a:prstGeom prst="rect">
            <a:avLst/>
          </a:prstGeom>
          <a:noFill/>
          <a:ln>
            <a:noFill/>
          </a:ln>
        </p:spPr>
      </p:pic>
      <p:pic>
        <p:nvPicPr>
          <p:cNvPr id="124" name="Google Shape;124;p29"/>
          <p:cNvPicPr preferRelativeResize="0"/>
          <p:nvPr/>
        </p:nvPicPr>
        <p:blipFill rotWithShape="1">
          <a:blip r:embed="rId4">
            <a:alphaModFix/>
          </a:blip>
          <a:srcRect b="0" l="0" r="0" t="0"/>
          <a:stretch/>
        </p:blipFill>
        <p:spPr>
          <a:xfrm>
            <a:off x="934872" y="2059209"/>
            <a:ext cx="2891906" cy="37700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lang="en-US"/>
              <a:t>What’s your problem?</a:t>
            </a:r>
            <a:endParaRPr b="1"/>
          </a:p>
        </p:txBody>
      </p:sp>
      <p:sp>
        <p:nvSpPr>
          <p:cNvPr id="130" name="Google Shape;130;p30"/>
          <p:cNvSpPr txBox="1"/>
          <p:nvPr/>
        </p:nvSpPr>
        <p:spPr>
          <a:xfrm>
            <a:off x="838200" y="1495815"/>
            <a:ext cx="5592248" cy="5024905"/>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600"/>
              <a:buFont typeface="Arial"/>
              <a:buNone/>
            </a:pPr>
            <a:r>
              <a:rPr b="0" i="0" lang="en-US" sz="2600" u="none" cap="none" strike="noStrike">
                <a:solidFill>
                  <a:schemeClr val="dk1"/>
                </a:solidFill>
                <a:latin typeface="Calibri"/>
                <a:ea typeface="Calibri"/>
                <a:cs typeface="Calibri"/>
                <a:sym typeface="Calibri"/>
              </a:rPr>
              <a:t>Helping a stranger:</a:t>
            </a:r>
            <a:endParaRPr b="0" i="0" sz="1400" u="none" cap="none" strike="noStrike">
              <a:solidFill>
                <a:srgbClr val="000000"/>
              </a:solidFill>
              <a:latin typeface="Arial"/>
              <a:ea typeface="Arial"/>
              <a:cs typeface="Arial"/>
              <a:sym typeface="Arial"/>
            </a:endParaRPr>
          </a:p>
        </p:txBody>
      </p:sp>
      <p:sp>
        <p:nvSpPr>
          <p:cNvPr id="131" name="Google Shape;131;p30"/>
          <p:cNvSpPr txBox="1"/>
          <p:nvPr/>
        </p:nvSpPr>
        <p:spPr>
          <a:xfrm>
            <a:off x="5821850" y="1495814"/>
            <a:ext cx="5592248" cy="5024905"/>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600"/>
              <a:buFont typeface="Arial"/>
              <a:buNone/>
            </a:pPr>
            <a:r>
              <a:rPr b="0" i="0" lang="en-US" sz="2600" u="none" cap="none" strike="noStrike">
                <a:solidFill>
                  <a:schemeClr val="dk1"/>
                </a:solidFill>
                <a:latin typeface="Calibri"/>
                <a:ea typeface="Calibri"/>
                <a:cs typeface="Calibri"/>
                <a:sym typeface="Calibri"/>
              </a:rPr>
              <a:t>Wartime dilemmas:</a:t>
            </a:r>
            <a:endParaRPr b="0" i="0" sz="1400" u="none" cap="none" strike="noStrike">
              <a:solidFill>
                <a:srgbClr val="000000"/>
              </a:solidFill>
              <a:latin typeface="Arial"/>
              <a:ea typeface="Arial"/>
              <a:cs typeface="Arial"/>
              <a:sym typeface="Arial"/>
            </a:endParaRPr>
          </a:p>
        </p:txBody>
      </p:sp>
      <p:pic>
        <p:nvPicPr>
          <p:cNvPr id="132" name="Google Shape;132;p30"/>
          <p:cNvPicPr preferRelativeResize="0"/>
          <p:nvPr/>
        </p:nvPicPr>
        <p:blipFill rotWithShape="1">
          <a:blip r:embed="rId3">
            <a:alphaModFix/>
          </a:blip>
          <a:srcRect b="0" l="0" r="0" t="0"/>
          <a:stretch/>
        </p:blipFill>
        <p:spPr>
          <a:xfrm>
            <a:off x="5931578" y="2013757"/>
            <a:ext cx="2529670" cy="3832433"/>
          </a:xfrm>
          <a:prstGeom prst="rect">
            <a:avLst/>
          </a:prstGeom>
          <a:noFill/>
          <a:ln>
            <a:noFill/>
          </a:ln>
        </p:spPr>
      </p:pic>
      <p:pic>
        <p:nvPicPr>
          <p:cNvPr id="133" name="Google Shape;133;p30"/>
          <p:cNvPicPr preferRelativeResize="0"/>
          <p:nvPr/>
        </p:nvPicPr>
        <p:blipFill rotWithShape="1">
          <a:blip r:embed="rId4">
            <a:alphaModFix/>
          </a:blip>
          <a:srcRect b="0" l="0" r="0" t="0"/>
          <a:stretch/>
        </p:blipFill>
        <p:spPr>
          <a:xfrm>
            <a:off x="947928" y="1938158"/>
            <a:ext cx="2454794" cy="390803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4"/>
          <p:cNvSpPr txBox="1"/>
          <p:nvPr>
            <p:ph type="title"/>
          </p:nvPr>
        </p:nvSpPr>
        <p:spPr>
          <a:xfrm>
            <a:off x="704088" y="49104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i="1" lang="en-US"/>
              <a:t>We Found a Hat </a:t>
            </a:r>
            <a:r>
              <a:rPr b="1" lang="en-US"/>
              <a:t>by Jon Klassen</a:t>
            </a:r>
            <a:endParaRPr b="1"/>
          </a:p>
        </p:txBody>
      </p:sp>
      <p:pic>
        <p:nvPicPr>
          <p:cNvPr id="139" name="Google Shape;139;p4"/>
          <p:cNvPicPr preferRelativeResize="0"/>
          <p:nvPr>
            <p:ph idx="1" type="body"/>
          </p:nvPr>
        </p:nvPicPr>
        <p:blipFill rotWithShape="1">
          <a:blip r:embed="rId3">
            <a:alphaModFix/>
          </a:blip>
          <a:srcRect b="0" l="0" r="0" t="0"/>
          <a:stretch/>
        </p:blipFill>
        <p:spPr>
          <a:xfrm>
            <a:off x="4583092" y="1816608"/>
            <a:ext cx="2757592" cy="3879324"/>
          </a:xfrm>
          <a:prstGeom prst="rect">
            <a:avLst/>
          </a:prstGeom>
          <a:noFill/>
          <a:ln>
            <a:noFill/>
          </a:ln>
        </p:spPr>
      </p:pic>
      <p:sp>
        <p:nvSpPr>
          <p:cNvPr id="140" name="Google Shape;140;p4"/>
          <p:cNvSpPr txBox="1"/>
          <p:nvPr/>
        </p:nvSpPr>
        <p:spPr>
          <a:xfrm>
            <a:off x="1125753" y="1816608"/>
            <a:ext cx="3137214" cy="39395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5"/>
              <a:buFont typeface="Arial"/>
              <a:buNone/>
            </a:pPr>
            <a:r>
              <a:rPr b="0" i="0" lang="en-US" sz="2000" u="none" cap="none" strike="noStrike">
                <a:solidFill>
                  <a:srgbClr val="7F7F7F"/>
                </a:solidFill>
                <a:latin typeface="Calibri"/>
                <a:ea typeface="Calibri"/>
                <a:cs typeface="Calibri"/>
                <a:sym typeface="Calibri"/>
              </a:rPr>
              <a:t>Share the hat. You won’t want to wear it every day.</a:t>
            </a:r>
            <a:endParaRPr/>
          </a:p>
          <a:p>
            <a:pPr indent="0" lvl="0" marL="0" marR="0" rtl="0" algn="l">
              <a:lnSpc>
                <a:spcPct val="100000"/>
              </a:lnSpc>
              <a:spcBef>
                <a:spcPts val="0"/>
              </a:spcBef>
              <a:spcAft>
                <a:spcPts val="0"/>
              </a:spcAft>
              <a:buClr>
                <a:schemeClr val="dk1"/>
              </a:buClr>
              <a:buSzPts val="2405"/>
              <a:buFont typeface="Arial"/>
              <a:buNone/>
            </a:pPr>
            <a:r>
              <a:t/>
            </a:r>
            <a:endParaRPr b="0" i="0" sz="2000" u="none" cap="none" strike="noStrike">
              <a:solidFill>
                <a:srgbClr val="7F7F7F"/>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405"/>
              <a:buFont typeface="Arial"/>
              <a:buNone/>
            </a:pPr>
            <a:r>
              <a:rPr b="0" i="0" lang="en-US" sz="2000" u="none" cap="none" strike="noStrike">
                <a:solidFill>
                  <a:srgbClr val="7F7F7F"/>
                </a:solidFill>
                <a:latin typeface="Calibri"/>
                <a:ea typeface="Calibri"/>
                <a:cs typeface="Calibri"/>
                <a:sym typeface="Calibri"/>
              </a:rPr>
              <a:t>Leave the hat behind. You have never needed a hat before so you can live without it.</a:t>
            </a:r>
            <a:endParaRPr/>
          </a:p>
          <a:p>
            <a:pPr indent="0" lvl="0" marL="0" marR="0" rtl="0" algn="l">
              <a:lnSpc>
                <a:spcPct val="100000"/>
              </a:lnSpc>
              <a:spcBef>
                <a:spcPts val="0"/>
              </a:spcBef>
              <a:spcAft>
                <a:spcPts val="0"/>
              </a:spcAft>
              <a:buClr>
                <a:schemeClr val="dk1"/>
              </a:buClr>
              <a:buSzPts val="2405"/>
              <a:buFont typeface="Arial"/>
              <a:buNone/>
            </a:pPr>
            <a:r>
              <a:t/>
            </a:r>
            <a:endParaRPr b="0" i="0" sz="2000" u="none" cap="none" strike="noStrike">
              <a:solidFill>
                <a:srgbClr val="7F7F7F"/>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405"/>
              <a:buFont typeface="Arial"/>
              <a:buNone/>
            </a:pPr>
            <a:r>
              <a:rPr b="0" i="0" lang="en-US" sz="2000" u="none" cap="none" strike="noStrike">
                <a:solidFill>
                  <a:srgbClr val="7F7F7F"/>
                </a:solidFill>
                <a:latin typeface="Calibri"/>
                <a:ea typeface="Calibri"/>
                <a:cs typeface="Calibri"/>
                <a:sym typeface="Calibri"/>
              </a:rPr>
              <a:t>Is a hat more important that a friend?</a:t>
            </a:r>
            <a:endParaRPr/>
          </a:p>
        </p:txBody>
      </p:sp>
      <p:sp>
        <p:nvSpPr>
          <p:cNvPr id="141" name="Google Shape;141;p4"/>
          <p:cNvSpPr/>
          <p:nvPr/>
        </p:nvSpPr>
        <p:spPr>
          <a:xfrm>
            <a:off x="801823" y="1903299"/>
            <a:ext cx="138294" cy="189080"/>
          </a:xfrm>
          <a:prstGeom prst="chevron">
            <a:avLst>
              <a:gd fmla="val 50000" name="adj"/>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2" name="Google Shape;142;p4"/>
          <p:cNvSpPr/>
          <p:nvPr/>
        </p:nvSpPr>
        <p:spPr>
          <a:xfrm>
            <a:off x="801140" y="2866334"/>
            <a:ext cx="138294" cy="189080"/>
          </a:xfrm>
          <a:prstGeom prst="chevron">
            <a:avLst>
              <a:gd fmla="val 50000" name="adj"/>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6"/>
              </a:solidFill>
              <a:latin typeface="Arial"/>
              <a:ea typeface="Arial"/>
              <a:cs typeface="Arial"/>
              <a:sym typeface="Arial"/>
            </a:endParaRPr>
          </a:p>
        </p:txBody>
      </p:sp>
      <p:sp>
        <p:nvSpPr>
          <p:cNvPr id="143" name="Google Shape;143;p4"/>
          <p:cNvSpPr/>
          <p:nvPr/>
        </p:nvSpPr>
        <p:spPr>
          <a:xfrm>
            <a:off x="843074" y="4370598"/>
            <a:ext cx="138294" cy="189080"/>
          </a:xfrm>
          <a:prstGeom prst="chevron">
            <a:avLst>
              <a:gd fmla="val 50000" name="adj"/>
            </a:avLst>
          </a:prstGeom>
          <a:solidFill>
            <a:srgbClr val="7030A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4" name="Google Shape;144;p4"/>
          <p:cNvSpPr/>
          <p:nvPr/>
        </p:nvSpPr>
        <p:spPr>
          <a:xfrm>
            <a:off x="7731601" y="2841893"/>
            <a:ext cx="138294" cy="189080"/>
          </a:xfrm>
          <a:prstGeom prst="chevron">
            <a:avLst>
              <a:gd fmla="val 50000" name="adj"/>
            </a:avLst>
          </a:prstGeom>
          <a:solidFill>
            <a:srgbClr val="EF6B8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5" name="Google Shape;145;p4"/>
          <p:cNvSpPr/>
          <p:nvPr/>
        </p:nvSpPr>
        <p:spPr>
          <a:xfrm>
            <a:off x="7745681" y="1903299"/>
            <a:ext cx="138294" cy="189080"/>
          </a:xfrm>
          <a:prstGeom prst="chevron">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6" name="Google Shape;146;p4"/>
          <p:cNvSpPr/>
          <p:nvPr/>
        </p:nvSpPr>
        <p:spPr>
          <a:xfrm>
            <a:off x="7732893" y="3756270"/>
            <a:ext cx="138294" cy="189080"/>
          </a:xfrm>
          <a:prstGeom prst="chevron">
            <a:avLst>
              <a:gd fmla="val 50000" name="adj"/>
            </a:avLst>
          </a:prstGeom>
          <a:solidFill>
            <a:srgbClr val="7030A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47" name="Google Shape;147;p4"/>
          <p:cNvSpPr/>
          <p:nvPr/>
        </p:nvSpPr>
        <p:spPr>
          <a:xfrm>
            <a:off x="7963206" y="1816608"/>
            <a:ext cx="3678147" cy="28623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rgbClr val="7F7F7F"/>
                </a:solidFill>
                <a:latin typeface="Calibri"/>
                <a:ea typeface="Calibri"/>
                <a:cs typeface="Calibri"/>
                <a:sym typeface="Calibri"/>
              </a:rPr>
              <a:t>Take the hat; your friend can borrow it from time to time.</a:t>
            </a:r>
            <a:endParaRPr/>
          </a:p>
          <a:p>
            <a:pPr indent="0" lvl="0" marL="0" marR="0" rtl="0" algn="l">
              <a:lnSpc>
                <a:spcPct val="100000"/>
              </a:lnSpc>
              <a:spcBef>
                <a:spcPts val="0"/>
              </a:spcBef>
              <a:spcAft>
                <a:spcPts val="0"/>
              </a:spcAft>
              <a:buNone/>
            </a:pPr>
            <a:r>
              <a:t/>
            </a:r>
            <a:endParaRPr b="0" i="0" sz="2000" u="none" cap="none" strike="noStrike">
              <a:solidFill>
                <a:srgbClr val="7F7F7F"/>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2000" u="none" cap="none" strike="noStrike">
                <a:solidFill>
                  <a:srgbClr val="7F7F7F"/>
                </a:solidFill>
                <a:latin typeface="Calibri"/>
                <a:ea typeface="Calibri"/>
                <a:cs typeface="Calibri"/>
                <a:sym typeface="Calibri"/>
              </a:rPr>
              <a:t>You keep the hat and your friend can have the next one you find.</a:t>
            </a:r>
            <a:endParaRPr/>
          </a:p>
          <a:p>
            <a:pPr indent="0" lvl="0" marL="0" marR="0" rtl="0" algn="l">
              <a:lnSpc>
                <a:spcPct val="100000"/>
              </a:lnSpc>
              <a:spcBef>
                <a:spcPts val="0"/>
              </a:spcBef>
              <a:spcAft>
                <a:spcPts val="0"/>
              </a:spcAft>
              <a:buNone/>
            </a:pPr>
            <a:r>
              <a:t/>
            </a:r>
            <a:endParaRPr b="0" i="0" sz="2000" u="none" cap="none" strike="noStrike">
              <a:solidFill>
                <a:srgbClr val="7F7F7F"/>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2000" u="none" cap="none" strike="noStrike">
                <a:solidFill>
                  <a:srgbClr val="7F7F7F"/>
                </a:solidFill>
                <a:latin typeface="Calibri"/>
                <a:ea typeface="Calibri"/>
                <a:cs typeface="Calibri"/>
                <a:sym typeface="Calibri"/>
              </a:rPr>
              <a:t>A friend will understand that if the hat looks good on you, you should keep it.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7">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31"/>
          <p:cNvSpPr txBox="1"/>
          <p:nvPr>
            <p:ph type="title"/>
          </p:nvPr>
        </p:nvSpPr>
        <p:spPr>
          <a:xfrm>
            <a:off x="704088" y="49104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i="1" lang="en-US"/>
              <a:t>The Wild Robot </a:t>
            </a:r>
            <a:r>
              <a:rPr b="1" lang="en-US"/>
              <a:t>by Peter Brown</a:t>
            </a:r>
            <a:endParaRPr b="1"/>
          </a:p>
        </p:txBody>
      </p:sp>
      <p:pic>
        <p:nvPicPr>
          <p:cNvPr id="153" name="Google Shape;153;p31"/>
          <p:cNvPicPr preferRelativeResize="0"/>
          <p:nvPr/>
        </p:nvPicPr>
        <p:blipFill rotWithShape="1">
          <a:blip r:embed="rId3">
            <a:alphaModFix/>
          </a:blip>
          <a:srcRect b="0" l="0" r="0" t="0"/>
          <a:stretch/>
        </p:blipFill>
        <p:spPr>
          <a:xfrm>
            <a:off x="9375648" y="2056640"/>
            <a:ext cx="2014728" cy="2744720"/>
          </a:xfrm>
          <a:prstGeom prst="rect">
            <a:avLst/>
          </a:prstGeom>
          <a:noFill/>
          <a:ln>
            <a:noFill/>
          </a:ln>
        </p:spPr>
      </p:pic>
      <p:sp>
        <p:nvSpPr>
          <p:cNvPr id="154" name="Google Shape;154;p31"/>
          <p:cNvSpPr txBox="1"/>
          <p:nvPr>
            <p:ph idx="1" type="body"/>
          </p:nvPr>
        </p:nvSpPr>
        <p:spPr>
          <a:xfrm>
            <a:off x="801624" y="1642745"/>
            <a:ext cx="8013192" cy="4351338"/>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chemeClr val="dk1"/>
              </a:buClr>
              <a:buSzPts val="2600"/>
              <a:buNone/>
            </a:pPr>
            <a:r>
              <a:rPr i="1" lang="en-US" sz="2600">
                <a:solidFill>
                  <a:srgbClr val="7F7F7F"/>
                </a:solidFill>
              </a:rPr>
              <a:t>The Egg</a:t>
            </a:r>
            <a:endParaRPr>
              <a:solidFill>
                <a:srgbClr val="7F7F7F"/>
              </a:solidFill>
            </a:endParaRPr>
          </a:p>
          <a:p>
            <a:pPr indent="0" lvl="0" marL="0" rtl="0" algn="l">
              <a:lnSpc>
                <a:spcPct val="80000"/>
              </a:lnSpc>
              <a:spcBef>
                <a:spcPts val="1000"/>
              </a:spcBef>
              <a:spcAft>
                <a:spcPts val="0"/>
              </a:spcAft>
              <a:buClr>
                <a:schemeClr val="dk1"/>
              </a:buClr>
              <a:buSzPts val="2600"/>
              <a:buNone/>
            </a:pPr>
            <a:r>
              <a:rPr lang="en-US" sz="2600">
                <a:solidFill>
                  <a:srgbClr val="7F7F7F"/>
                </a:solidFill>
              </a:rPr>
              <a:t>As Roz stood in the rain, staring down at those poor, lifeless geese, her sensitive ears detected a faint peeping sound coming from somewhere nearby.  She followed the peeps over to a clump of wet leaves on the ground.  And when she peeled back the leaves, she discovered a single perfect goose egg sunk into the mud.</a:t>
            </a:r>
            <a:endParaRPr>
              <a:solidFill>
                <a:srgbClr val="7F7F7F"/>
              </a:solidFill>
            </a:endParaRPr>
          </a:p>
          <a:p>
            <a:pPr indent="0" lvl="0" marL="0" rtl="0" algn="l">
              <a:lnSpc>
                <a:spcPct val="80000"/>
              </a:lnSpc>
              <a:spcBef>
                <a:spcPts val="1000"/>
              </a:spcBef>
              <a:spcAft>
                <a:spcPts val="0"/>
              </a:spcAft>
              <a:buClr>
                <a:schemeClr val="dk1"/>
              </a:buClr>
              <a:buSzPts val="2600"/>
              <a:buNone/>
            </a:pPr>
            <a:r>
              <a:rPr lang="en-US" sz="2600">
                <a:solidFill>
                  <a:srgbClr val="7F7F7F"/>
                </a:solidFill>
              </a:rPr>
              <a:t>‘Mama! Mama!’ peeped a tiny muffled voice from within the egg.</a:t>
            </a:r>
            <a:endParaRPr>
              <a:solidFill>
                <a:srgbClr val="7F7F7F"/>
              </a:solidFill>
            </a:endParaRPr>
          </a:p>
          <a:p>
            <a:pPr indent="0" lvl="0" marL="0" rtl="0" algn="l">
              <a:lnSpc>
                <a:spcPct val="80000"/>
              </a:lnSpc>
              <a:spcBef>
                <a:spcPts val="1000"/>
              </a:spcBef>
              <a:spcAft>
                <a:spcPts val="0"/>
              </a:spcAft>
              <a:buClr>
                <a:schemeClr val="dk1"/>
              </a:buClr>
              <a:buSzPts val="2800"/>
              <a:buNone/>
            </a:pPr>
            <a:r>
              <a:t/>
            </a:r>
            <a:endParaRPr/>
          </a:p>
          <a:p>
            <a:pPr indent="0" lvl="0" marL="0" rtl="0" algn="r">
              <a:lnSpc>
                <a:spcPct val="80000"/>
              </a:lnSpc>
              <a:spcBef>
                <a:spcPts val="1000"/>
              </a:spcBef>
              <a:spcAft>
                <a:spcPts val="0"/>
              </a:spcAft>
              <a:buClr>
                <a:schemeClr val="dk1"/>
              </a:buClr>
              <a:buSzPts val="1900"/>
              <a:buNone/>
            </a:pPr>
            <a:r>
              <a:rPr i="1" lang="en-US" sz="1200"/>
              <a:t>Page 59</a:t>
            </a:r>
            <a:endParaRPr sz="1200"/>
          </a:p>
          <a:p>
            <a:pPr indent="-50800" lvl="0" marL="228600" rtl="0" algn="l">
              <a:lnSpc>
                <a:spcPct val="80000"/>
              </a:lnSpc>
              <a:spcBef>
                <a:spcPts val="1000"/>
              </a:spcBef>
              <a:spcAft>
                <a:spcPts val="0"/>
              </a:spcAft>
              <a:buClr>
                <a:schemeClr val="dk1"/>
              </a:buClr>
              <a:buSzPts val="28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32"/>
          <p:cNvSpPr txBox="1"/>
          <p:nvPr>
            <p:ph type="title"/>
          </p:nvPr>
        </p:nvSpPr>
        <p:spPr>
          <a:xfrm>
            <a:off x="704088" y="49104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b="1" i="1" lang="en-US"/>
              <a:t>The Wild Robot </a:t>
            </a:r>
            <a:r>
              <a:rPr b="1" lang="en-US"/>
              <a:t>by Peter Brown</a:t>
            </a:r>
            <a:endParaRPr b="1"/>
          </a:p>
        </p:txBody>
      </p:sp>
      <p:sp>
        <p:nvSpPr>
          <p:cNvPr id="160" name="Google Shape;160;p32"/>
          <p:cNvSpPr txBox="1"/>
          <p:nvPr/>
        </p:nvSpPr>
        <p:spPr>
          <a:xfrm>
            <a:off x="777240" y="1816607"/>
            <a:ext cx="4318742" cy="410130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600"/>
              <a:buFont typeface="Arial"/>
              <a:buNone/>
            </a:pPr>
            <a:r>
              <a:rPr b="0" i="0" lang="en-US" sz="2000" u="none" cap="none" strike="noStrike">
                <a:solidFill>
                  <a:srgbClr val="7F7F7F"/>
                </a:solidFill>
                <a:latin typeface="Calibri"/>
                <a:ea typeface="Calibri"/>
                <a:cs typeface="Calibri"/>
                <a:sym typeface="Calibri"/>
              </a:rPr>
              <a:t>You’re not a goose - you won’t know what to do.</a:t>
            </a:r>
            <a:endParaRPr/>
          </a:p>
          <a:p>
            <a:pPr indent="0" lvl="0" marL="0" marR="0" rtl="0" algn="l">
              <a:lnSpc>
                <a:spcPct val="90000"/>
              </a:lnSpc>
              <a:spcBef>
                <a:spcPts val="0"/>
              </a:spcBef>
              <a:spcAft>
                <a:spcPts val="0"/>
              </a:spcAft>
              <a:buClr>
                <a:schemeClr val="dk1"/>
              </a:buClr>
              <a:buSzPts val="2600"/>
              <a:buFont typeface="Arial"/>
              <a:buNone/>
            </a:pPr>
            <a:r>
              <a:t/>
            </a:r>
            <a:endParaRPr b="0" i="0" sz="2000" u="none" cap="none" strike="noStrike">
              <a:solidFill>
                <a:srgbClr val="7F7F7F"/>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600"/>
              <a:buFont typeface="Arial"/>
              <a:buNone/>
            </a:pPr>
            <a:r>
              <a:rPr b="0" i="0" lang="en-US" sz="2000" u="none" cap="none" strike="noStrike">
                <a:solidFill>
                  <a:srgbClr val="7F7F7F"/>
                </a:solidFill>
                <a:latin typeface="Calibri"/>
                <a:ea typeface="Calibri"/>
                <a:cs typeface="Calibri"/>
                <a:sym typeface="Calibri"/>
              </a:rPr>
              <a:t>How can you help others if all your time is spent with a baby?</a:t>
            </a:r>
            <a:endParaRPr/>
          </a:p>
          <a:p>
            <a:pPr indent="0" lvl="0" marL="0" marR="0" rtl="0" algn="l">
              <a:lnSpc>
                <a:spcPct val="90000"/>
              </a:lnSpc>
              <a:spcBef>
                <a:spcPts val="1000"/>
              </a:spcBef>
              <a:spcAft>
                <a:spcPts val="0"/>
              </a:spcAft>
              <a:buClr>
                <a:schemeClr val="dk1"/>
              </a:buClr>
              <a:buSzPts val="2600"/>
              <a:buFont typeface="Arial"/>
              <a:buNone/>
            </a:pPr>
            <a:r>
              <a:t/>
            </a:r>
            <a:endParaRPr b="0" i="0" sz="2000" u="none" cap="none" strike="noStrike">
              <a:solidFill>
                <a:srgbClr val="7F7F7F"/>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600"/>
              <a:buFont typeface="Arial"/>
              <a:buNone/>
            </a:pPr>
            <a:r>
              <a:rPr b="0" i="0" lang="en-US" sz="2000" u="none" cap="none" strike="noStrike">
                <a:solidFill>
                  <a:srgbClr val="7F7F7F"/>
                </a:solidFill>
                <a:latin typeface="Calibri"/>
                <a:ea typeface="Calibri"/>
                <a:cs typeface="Calibri"/>
                <a:sym typeface="Calibri"/>
              </a:rPr>
              <a:t>You’re not programmed to be a mother…it’s not fair on the baby!</a:t>
            </a:r>
            <a:endParaRPr/>
          </a:p>
          <a:p>
            <a:pPr indent="0" lvl="0" marL="0" marR="0" rtl="0" algn="l">
              <a:lnSpc>
                <a:spcPct val="90000"/>
              </a:lnSpc>
              <a:spcBef>
                <a:spcPts val="1000"/>
              </a:spcBef>
              <a:spcAft>
                <a:spcPts val="0"/>
              </a:spcAft>
              <a:buClr>
                <a:schemeClr val="dk1"/>
              </a:buClr>
              <a:buSzPts val="2600"/>
              <a:buFont typeface="Arial"/>
              <a:buNone/>
            </a:pPr>
            <a:r>
              <a:t/>
            </a:r>
            <a:endParaRPr b="0" i="0" sz="2000" u="none" cap="none" strike="noStrike">
              <a:solidFill>
                <a:srgbClr val="7F7F7F"/>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600"/>
              <a:buFont typeface="Arial"/>
              <a:buNone/>
            </a:pPr>
            <a:r>
              <a:rPr b="0" i="0" lang="en-US" sz="2000" u="none" cap="none" strike="noStrike">
                <a:solidFill>
                  <a:srgbClr val="7F7F7F"/>
                </a:solidFill>
                <a:latin typeface="Calibri"/>
                <a:ea typeface="Calibri"/>
                <a:cs typeface="Calibri"/>
                <a:sym typeface="Calibri"/>
              </a:rPr>
              <a:t>How will you teach him to fly? He needs to be looked after by a bird.</a:t>
            </a:r>
            <a:endParaRPr/>
          </a:p>
        </p:txBody>
      </p:sp>
      <p:sp>
        <p:nvSpPr>
          <p:cNvPr id="161" name="Google Shape;161;p32"/>
          <p:cNvSpPr/>
          <p:nvPr/>
        </p:nvSpPr>
        <p:spPr>
          <a:xfrm>
            <a:off x="533223" y="1901335"/>
            <a:ext cx="138294" cy="189080"/>
          </a:xfrm>
          <a:prstGeom prst="chevron">
            <a:avLst>
              <a:gd fmla="val 50000" name="adj"/>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2" name="Google Shape;162;p32"/>
          <p:cNvSpPr/>
          <p:nvPr/>
        </p:nvSpPr>
        <p:spPr>
          <a:xfrm>
            <a:off x="5892741" y="1932360"/>
            <a:ext cx="138294" cy="189080"/>
          </a:xfrm>
          <a:prstGeom prst="chevron">
            <a:avLst>
              <a:gd fmla="val 50000" name="adj"/>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6"/>
              </a:solidFill>
              <a:latin typeface="Arial"/>
              <a:ea typeface="Arial"/>
              <a:cs typeface="Arial"/>
              <a:sym typeface="Arial"/>
            </a:endParaRPr>
          </a:p>
        </p:txBody>
      </p:sp>
      <p:sp>
        <p:nvSpPr>
          <p:cNvPr id="163" name="Google Shape;163;p32"/>
          <p:cNvSpPr/>
          <p:nvPr/>
        </p:nvSpPr>
        <p:spPr>
          <a:xfrm>
            <a:off x="533223" y="2897083"/>
            <a:ext cx="138294" cy="189080"/>
          </a:xfrm>
          <a:prstGeom prst="chevron">
            <a:avLst>
              <a:gd fmla="val 50000" name="adj"/>
            </a:avLst>
          </a:prstGeom>
          <a:solidFill>
            <a:srgbClr val="7030A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4" name="Google Shape;164;p32"/>
          <p:cNvSpPr/>
          <p:nvPr/>
        </p:nvSpPr>
        <p:spPr>
          <a:xfrm>
            <a:off x="5885891" y="3746224"/>
            <a:ext cx="138294" cy="189080"/>
          </a:xfrm>
          <a:prstGeom prst="chevron">
            <a:avLst>
              <a:gd fmla="val 50000" name="adj"/>
            </a:avLst>
          </a:prstGeom>
          <a:solidFill>
            <a:srgbClr val="EF6B8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5" name="Google Shape;165;p32"/>
          <p:cNvSpPr/>
          <p:nvPr/>
        </p:nvSpPr>
        <p:spPr>
          <a:xfrm>
            <a:off x="5892069" y="2802543"/>
            <a:ext cx="138294" cy="189080"/>
          </a:xfrm>
          <a:prstGeom prst="chevron">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6" name="Google Shape;166;p32"/>
          <p:cNvSpPr/>
          <p:nvPr/>
        </p:nvSpPr>
        <p:spPr>
          <a:xfrm>
            <a:off x="5885891" y="4642021"/>
            <a:ext cx="138294" cy="189080"/>
          </a:xfrm>
          <a:prstGeom prst="chevron">
            <a:avLst>
              <a:gd fmla="val 50000" name="adj"/>
            </a:avLst>
          </a:prstGeom>
          <a:solidFill>
            <a:srgbClr val="7030A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7" name="Google Shape;167;p32"/>
          <p:cNvSpPr/>
          <p:nvPr/>
        </p:nvSpPr>
        <p:spPr>
          <a:xfrm>
            <a:off x="533223" y="3892831"/>
            <a:ext cx="138294" cy="189080"/>
          </a:xfrm>
          <a:prstGeom prst="chevron">
            <a:avLst>
              <a:gd fmla="val 50000" name="adj"/>
            </a:avLst>
          </a:prstGeom>
          <a:solidFill>
            <a:srgbClr val="0070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8" name="Google Shape;168;p32"/>
          <p:cNvSpPr/>
          <p:nvPr/>
        </p:nvSpPr>
        <p:spPr>
          <a:xfrm>
            <a:off x="6096000" y="1816607"/>
            <a:ext cx="4712413" cy="3477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600"/>
              <a:buFont typeface="Arial"/>
              <a:buNone/>
            </a:pPr>
            <a:r>
              <a:rPr b="0" i="0" lang="en-US" sz="2000" u="none" cap="none" strike="noStrike">
                <a:solidFill>
                  <a:srgbClr val="7F7F7F"/>
                </a:solidFill>
                <a:latin typeface="Calibri"/>
                <a:ea typeface="Calibri"/>
                <a:cs typeface="Calibri"/>
                <a:sym typeface="Calibri"/>
              </a:rPr>
              <a:t>You are the cause of the problem so you should fix it.</a:t>
            </a:r>
            <a:endParaRPr/>
          </a:p>
          <a:p>
            <a:pPr indent="0" lvl="0" marL="0" marR="0" rtl="0" algn="l">
              <a:lnSpc>
                <a:spcPct val="100000"/>
              </a:lnSpc>
              <a:spcBef>
                <a:spcPts val="0"/>
              </a:spcBef>
              <a:spcAft>
                <a:spcPts val="0"/>
              </a:spcAft>
              <a:buClr>
                <a:srgbClr val="000000"/>
              </a:buClr>
              <a:buSzPts val="2600"/>
              <a:buFont typeface="Arial"/>
              <a:buNone/>
            </a:pPr>
            <a:r>
              <a:t/>
            </a:r>
            <a:endParaRPr b="0" i="0" sz="2000" u="none" cap="none" strike="noStrike">
              <a:solidFill>
                <a:srgbClr val="7F7F7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600"/>
              <a:buFont typeface="Arial"/>
              <a:buNone/>
            </a:pPr>
            <a:r>
              <a:rPr b="0" i="0" lang="en-US" sz="2000" u="none" cap="none" strike="noStrike">
                <a:solidFill>
                  <a:srgbClr val="7F7F7F"/>
                </a:solidFill>
                <a:latin typeface="Calibri"/>
                <a:ea typeface="Calibri"/>
                <a:cs typeface="Calibri"/>
                <a:sym typeface="Calibri"/>
              </a:rPr>
              <a:t>You’re a loving robot; you will do a great job!</a:t>
            </a:r>
            <a:endParaRPr/>
          </a:p>
          <a:p>
            <a:pPr indent="0" lvl="0" marL="0" marR="0" rtl="0" algn="l">
              <a:lnSpc>
                <a:spcPct val="100000"/>
              </a:lnSpc>
              <a:spcBef>
                <a:spcPts val="0"/>
              </a:spcBef>
              <a:spcAft>
                <a:spcPts val="0"/>
              </a:spcAft>
              <a:buClr>
                <a:srgbClr val="000000"/>
              </a:buClr>
              <a:buSzPts val="2600"/>
              <a:buFont typeface="Arial"/>
              <a:buNone/>
            </a:pPr>
            <a:r>
              <a:t/>
            </a:r>
            <a:endParaRPr b="0" i="0" sz="2000" u="none" cap="none" strike="noStrike">
              <a:solidFill>
                <a:srgbClr val="7F7F7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600"/>
              <a:buFont typeface="Arial"/>
              <a:buNone/>
            </a:pPr>
            <a:r>
              <a:rPr b="0" i="0" lang="en-US" sz="2000" u="none" cap="none" strike="noStrike">
                <a:solidFill>
                  <a:srgbClr val="7F7F7F"/>
                </a:solidFill>
                <a:latin typeface="Calibri"/>
                <a:ea typeface="Calibri"/>
                <a:cs typeface="Calibri"/>
                <a:sym typeface="Calibri"/>
              </a:rPr>
              <a:t>If you don’t look after the baby what will happen? Will he survive on his own?</a:t>
            </a:r>
            <a:endParaRPr/>
          </a:p>
          <a:p>
            <a:pPr indent="0" lvl="0" marL="0" marR="0" rtl="0" algn="l">
              <a:lnSpc>
                <a:spcPct val="100000"/>
              </a:lnSpc>
              <a:spcBef>
                <a:spcPts val="0"/>
              </a:spcBef>
              <a:spcAft>
                <a:spcPts val="0"/>
              </a:spcAft>
              <a:buClr>
                <a:srgbClr val="000000"/>
              </a:buClr>
              <a:buSzPts val="2600"/>
              <a:buFont typeface="Arial"/>
              <a:buNone/>
            </a:pPr>
            <a:r>
              <a:t/>
            </a:r>
            <a:endParaRPr b="0" i="0" sz="2000" u="none" cap="none" strike="noStrike">
              <a:solidFill>
                <a:srgbClr val="7F7F7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600"/>
              <a:buFont typeface="Arial"/>
              <a:buNone/>
            </a:pPr>
            <a:r>
              <a:rPr b="0" i="0" lang="en-US" sz="2000" u="none" cap="none" strike="noStrike">
                <a:solidFill>
                  <a:srgbClr val="7F7F7F"/>
                </a:solidFill>
                <a:latin typeface="Calibri"/>
                <a:ea typeface="Calibri"/>
                <a:cs typeface="Calibri"/>
                <a:sym typeface="Calibri"/>
              </a:rPr>
              <a:t>Have you considered how much joy it will bring you?</a:t>
            </a:r>
            <a:endParaRPr/>
          </a:p>
        </p:txBody>
      </p:sp>
      <p:sp>
        <p:nvSpPr>
          <p:cNvPr id="169" name="Google Shape;169;p32"/>
          <p:cNvSpPr/>
          <p:nvPr/>
        </p:nvSpPr>
        <p:spPr>
          <a:xfrm>
            <a:off x="536254" y="4992346"/>
            <a:ext cx="138294" cy="189080"/>
          </a:xfrm>
          <a:prstGeom prst="chevron">
            <a:avLst>
              <a:gd fmla="val 50000" name="adj"/>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